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6" r:id="rId3"/>
  </p:sldMasterIdLst>
  <p:notesMasterIdLst>
    <p:notesMasterId r:id="rId23"/>
  </p:notesMasterIdLst>
  <p:sldIdLst>
    <p:sldId id="257" r:id="rId4"/>
    <p:sldId id="2604" r:id="rId5"/>
    <p:sldId id="2597" r:id="rId6"/>
    <p:sldId id="291" r:id="rId7"/>
    <p:sldId id="292" r:id="rId8"/>
    <p:sldId id="294" r:id="rId9"/>
    <p:sldId id="2605" r:id="rId10"/>
    <p:sldId id="2601" r:id="rId11"/>
    <p:sldId id="2580" r:id="rId12"/>
    <p:sldId id="2587" r:id="rId13"/>
    <p:sldId id="2594" r:id="rId14"/>
    <p:sldId id="2595" r:id="rId15"/>
    <p:sldId id="2596" r:id="rId16"/>
    <p:sldId id="2599" r:id="rId17"/>
    <p:sldId id="2598" r:id="rId18"/>
    <p:sldId id="2602" r:id="rId19"/>
    <p:sldId id="2600" r:id="rId20"/>
    <p:sldId id="2603" r:id="rId21"/>
    <p:sldId id="31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10D2F-ADBC-47DE-914E-B7F1F40A7FB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614F-3CB9-48E0-9CD0-A49BA0F35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5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7355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3399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22088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4027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900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5299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2807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288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7774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1815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7884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6970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47308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67672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895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212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6963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73041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6131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47683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5199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893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63481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1463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76988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88115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2884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56771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90541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6232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25265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2609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804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16690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50581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60731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04648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18331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36724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03875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44227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60636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17553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3299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80381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9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1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B6B0F-46C0-435D-8831-055C0A9D1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9D1B3-A322-4E99-A9C5-4C301D8E3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0D175-846B-45EF-8225-1BC06FD9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33ABC-A219-41A6-902E-888627B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4F2C6-05B1-4094-A146-7F519C86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E447E-B49A-4D1F-9DC0-297D25AE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E989-0447-4BC5-8DE9-EBCB1AE6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0FD6F-9F60-4C58-942A-225AB597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73B4-4E3E-4E41-9BCB-6BF6DD44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BCC7D-0E7F-4F3D-975F-9C73588C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03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05CF-057C-405A-8331-660BB5C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8B999-3D78-4B21-8C8C-7990439C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7B8B7-43E5-4878-AFE9-3D54FB65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AF02D-13B7-479A-9D06-2D14B2CB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B676-E372-4526-B1AA-53B0D67C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0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CD1B9-F55F-4809-A10F-6925028D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3AFA8-1499-4978-B2E7-6C6CE9C86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77E50-4107-4C08-AC8E-CD27950F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62AC2-C00C-4AA7-8E27-DDB57E7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43BC4-5201-4F4B-B8E7-67F7B63F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71A9-8C61-43B6-BAFD-B2BF7512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78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912E0-189B-422C-A697-A3759A1B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CC824-DF39-4530-BBD8-C743C4211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F5894-A248-4F66-B886-AC1A244E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11B15-F0CC-4F46-8084-18542C4A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99590B-372D-449D-97EF-FBE127DA8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103AEB-157E-4A91-A63B-44746B38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9B03BA-BD97-42B4-BE86-67A87DFD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279BA-EE5E-49FA-AC18-ADD579D7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16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7327F-A4B4-4836-A6C2-92AC48AC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0F5400-57FF-4D65-B5C6-58D8BBA1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D2C01F-6991-49E0-AF0E-7DB8D22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8DC234-93CD-41B6-8A2F-AA3276D8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654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1AD02E-0925-41EE-95BB-794F8A1F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9C95F0-126C-443F-AD22-34992C6C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3CD74-C547-4464-A412-2E0E6063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9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834BE-7DF5-41C8-A98D-593CE32C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9C558-E8B5-4B0E-B834-6F0BD01F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8C1AB-E996-401B-87F1-44F114E9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29EF6-A5CD-4F42-88A3-B09FB626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38C8C9-AAB3-4AAD-9BBA-97DF4602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8EAB6-AACA-41E5-9B1B-861982E2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2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13696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BABB-06EE-4494-8870-DA89896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0FE76D-78DF-40A9-AE36-061C41FCD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FB1B9-E779-4911-8C2F-63269C2F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9DAD5-4330-4724-8124-F8462885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D708F-1A5D-4084-81FD-3DF5FA1F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4B6D7-49BF-42E5-B2D7-DCB1883B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14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F560E-718B-40F9-B297-17B28FB0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F0AA8-C2E2-4154-8567-A05179062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D3DCC-0841-4ADE-A0A9-74BC0CEB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E83AD-7601-4118-B5EA-636E2FB2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0420B-1FC1-4265-96B8-0B14BB3E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893154-B765-45D0-A6B2-5255824D4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0F9696-6758-4C13-8D25-FA22A771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B8D1C-CBF7-4B4F-9972-CC25127A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F1EA9-A366-43E9-AF85-B0AFCAEA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CCD9C-F0B9-4C44-B45E-615E72D6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42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2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69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421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4969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6810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1520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56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5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E780-5C50-4AEA-8114-9298002F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D6AF6-B671-445B-B083-714CC656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D2A58-A7F8-4B1B-964F-1C270FAE8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AF99-9BFF-43C6-8947-617F3068FF03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0F87E-0337-4985-BA29-FBBAAB3C3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9FF4A-9C6B-40C0-8281-FF2C2B626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hyperlink" Target="http://list.rusada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1000185" y="93760"/>
            <a:ext cx="194257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2" name="Freeform 19"/>
          <p:cNvSpPr/>
          <p:nvPr/>
        </p:nvSpPr>
        <p:spPr>
          <a:xfrm>
            <a:off x="3754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3" name="Freeform 19"/>
          <p:cNvSpPr/>
          <p:nvPr/>
        </p:nvSpPr>
        <p:spPr>
          <a:xfrm>
            <a:off x="666227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4" name="Freeform 19"/>
          <p:cNvSpPr/>
          <p:nvPr/>
        </p:nvSpPr>
        <p:spPr>
          <a:xfrm>
            <a:off x="1355636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47" name="กลุ่ม 660"/>
          <p:cNvGrpSpPr/>
          <p:nvPr/>
        </p:nvGrpSpPr>
        <p:grpSpPr>
          <a:xfrm>
            <a:off x="10426017" y="6375101"/>
            <a:ext cx="329209" cy="309297"/>
            <a:chOff x="0" y="0"/>
            <a:chExt cx="329207" cy="309295"/>
          </a:xfrm>
        </p:grpSpPr>
        <p:sp>
          <p:nvSpPr>
            <p:cNvPr id="345" name="Oval 6"/>
            <p:cNvSpPr/>
            <p:nvPr/>
          </p:nvSpPr>
          <p:spPr>
            <a:xfrm>
              <a:off x="0" y="0"/>
              <a:ext cx="329208" cy="309296"/>
            </a:xfrm>
            <a:prstGeom prst="ellipse">
              <a:avLst/>
            </a:prstGeom>
            <a:solidFill>
              <a:srgbClr val="4F76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46" name="Freeform 7"/>
            <p:cNvSpPr/>
            <p:nvPr/>
          </p:nvSpPr>
          <p:spPr>
            <a:xfrm>
              <a:off x="126282" y="87508"/>
              <a:ext cx="72672" cy="13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9" y="3503"/>
                  </a:moveTo>
                  <a:cubicBezTo>
                    <a:pt x="19326" y="3503"/>
                    <a:pt x="20463" y="3503"/>
                    <a:pt x="21600" y="3503"/>
                  </a:cubicBezTo>
                  <a:cubicBezTo>
                    <a:pt x="21600" y="3503"/>
                    <a:pt x="21600" y="3503"/>
                    <a:pt x="21600" y="350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0463" y="0"/>
                    <a:pt x="20463" y="0"/>
                  </a:cubicBezTo>
                  <a:cubicBezTo>
                    <a:pt x="18189" y="0"/>
                    <a:pt x="17053" y="0"/>
                    <a:pt x="15916" y="0"/>
                  </a:cubicBezTo>
                  <a:cubicBezTo>
                    <a:pt x="13642" y="0"/>
                    <a:pt x="11368" y="584"/>
                    <a:pt x="10232" y="1168"/>
                  </a:cubicBezTo>
                  <a:cubicBezTo>
                    <a:pt x="7958" y="1751"/>
                    <a:pt x="6821" y="2919"/>
                    <a:pt x="6821" y="4086"/>
                  </a:cubicBezTo>
                  <a:cubicBezTo>
                    <a:pt x="6821" y="4670"/>
                    <a:pt x="6821" y="4670"/>
                    <a:pt x="6821" y="5254"/>
                  </a:cubicBezTo>
                  <a:cubicBezTo>
                    <a:pt x="6821" y="6422"/>
                    <a:pt x="6821" y="7005"/>
                    <a:pt x="6821" y="7589"/>
                  </a:cubicBezTo>
                  <a:cubicBezTo>
                    <a:pt x="6821" y="8173"/>
                    <a:pt x="6821" y="8173"/>
                    <a:pt x="6821" y="8173"/>
                  </a:cubicBezTo>
                  <a:cubicBezTo>
                    <a:pt x="0" y="8173"/>
                    <a:pt x="0" y="8173"/>
                    <a:pt x="0" y="8173"/>
                  </a:cubicBezTo>
                  <a:cubicBezTo>
                    <a:pt x="0" y="11676"/>
                    <a:pt x="0" y="11676"/>
                    <a:pt x="0" y="11676"/>
                  </a:cubicBezTo>
                  <a:cubicBezTo>
                    <a:pt x="6821" y="11676"/>
                    <a:pt x="6821" y="11676"/>
                    <a:pt x="6821" y="11676"/>
                  </a:cubicBezTo>
                  <a:cubicBezTo>
                    <a:pt x="6821" y="21600"/>
                    <a:pt x="6821" y="21600"/>
                    <a:pt x="6821" y="21600"/>
                  </a:cubicBezTo>
                  <a:cubicBezTo>
                    <a:pt x="14779" y="21600"/>
                    <a:pt x="14779" y="21600"/>
                    <a:pt x="14779" y="21600"/>
                  </a:cubicBezTo>
                  <a:cubicBezTo>
                    <a:pt x="14779" y="11676"/>
                    <a:pt x="14779" y="11676"/>
                    <a:pt x="14779" y="11676"/>
                  </a:cubicBezTo>
                  <a:cubicBezTo>
                    <a:pt x="20463" y="11676"/>
                    <a:pt x="20463" y="11676"/>
                    <a:pt x="20463" y="11676"/>
                  </a:cubicBezTo>
                  <a:cubicBezTo>
                    <a:pt x="21600" y="10508"/>
                    <a:pt x="21600" y="9341"/>
                    <a:pt x="21600" y="8173"/>
                  </a:cubicBezTo>
                  <a:cubicBezTo>
                    <a:pt x="21600" y="8173"/>
                    <a:pt x="20463" y="8173"/>
                    <a:pt x="20463" y="8173"/>
                  </a:cubicBezTo>
                  <a:cubicBezTo>
                    <a:pt x="18189" y="8173"/>
                    <a:pt x="14779" y="8173"/>
                    <a:pt x="14779" y="8173"/>
                  </a:cubicBezTo>
                  <a:cubicBezTo>
                    <a:pt x="14779" y="8173"/>
                    <a:pt x="14779" y="5838"/>
                    <a:pt x="14779" y="5254"/>
                  </a:cubicBezTo>
                  <a:cubicBezTo>
                    <a:pt x="14779" y="4086"/>
                    <a:pt x="15916" y="3503"/>
                    <a:pt x="18189" y="35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กลุ่ม 2080"/>
          <p:cNvGrpSpPr/>
          <p:nvPr/>
        </p:nvGrpSpPr>
        <p:grpSpPr>
          <a:xfrm>
            <a:off x="10811291" y="6375101"/>
            <a:ext cx="329209" cy="306889"/>
            <a:chOff x="0" y="0"/>
            <a:chExt cx="329207" cy="306888"/>
          </a:xfrm>
        </p:grpSpPr>
        <p:sp>
          <p:nvSpPr>
            <p:cNvPr id="348" name="Oval 39"/>
            <p:cNvSpPr/>
            <p:nvPr/>
          </p:nvSpPr>
          <p:spPr>
            <a:xfrm>
              <a:off x="0" y="-1"/>
              <a:ext cx="329208" cy="306890"/>
            </a:xfrm>
            <a:prstGeom prst="ellipse">
              <a:avLst/>
            </a:prstGeom>
            <a:solidFill>
              <a:srgbClr val="7D57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49" name="Freeform 40"/>
            <p:cNvSpPr/>
            <p:nvPr/>
          </p:nvSpPr>
          <p:spPr>
            <a:xfrm>
              <a:off x="99278" y="92806"/>
              <a:ext cx="130254" cy="11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3176" y="0"/>
                    <a:pt x="3176" y="0"/>
                    <a:pt x="3176" y="0"/>
                  </a:cubicBezTo>
                  <a:cubicBezTo>
                    <a:pt x="1271" y="0"/>
                    <a:pt x="0" y="1309"/>
                    <a:pt x="0" y="3273"/>
                  </a:cubicBezTo>
                  <a:cubicBezTo>
                    <a:pt x="0" y="18327"/>
                    <a:pt x="0" y="18327"/>
                    <a:pt x="0" y="18327"/>
                  </a:cubicBezTo>
                  <a:cubicBezTo>
                    <a:pt x="0" y="20291"/>
                    <a:pt x="1271" y="21600"/>
                    <a:pt x="3176" y="21600"/>
                  </a:cubicBezTo>
                  <a:cubicBezTo>
                    <a:pt x="17788" y="21600"/>
                    <a:pt x="17788" y="21600"/>
                    <a:pt x="17788" y="21600"/>
                  </a:cubicBezTo>
                  <a:cubicBezTo>
                    <a:pt x="19694" y="21600"/>
                    <a:pt x="21600" y="20291"/>
                    <a:pt x="21600" y="18327"/>
                  </a:cubicBezTo>
                  <a:cubicBezTo>
                    <a:pt x="21600" y="3273"/>
                    <a:pt x="21600" y="3273"/>
                    <a:pt x="21600" y="3273"/>
                  </a:cubicBezTo>
                  <a:cubicBezTo>
                    <a:pt x="21600" y="1309"/>
                    <a:pt x="19694" y="0"/>
                    <a:pt x="17788" y="0"/>
                  </a:cubicBezTo>
                  <a:close/>
                  <a:moveTo>
                    <a:pt x="15247" y="2618"/>
                  </a:moveTo>
                  <a:cubicBezTo>
                    <a:pt x="15247" y="2618"/>
                    <a:pt x="15247" y="1964"/>
                    <a:pt x="15882" y="1964"/>
                  </a:cubicBezTo>
                  <a:cubicBezTo>
                    <a:pt x="18424" y="1964"/>
                    <a:pt x="18424" y="1964"/>
                    <a:pt x="18424" y="1964"/>
                  </a:cubicBezTo>
                  <a:cubicBezTo>
                    <a:pt x="19059" y="1964"/>
                    <a:pt x="19059" y="2618"/>
                    <a:pt x="19059" y="2618"/>
                  </a:cubicBezTo>
                  <a:cubicBezTo>
                    <a:pt x="19059" y="5236"/>
                    <a:pt x="19059" y="5236"/>
                    <a:pt x="19059" y="5236"/>
                  </a:cubicBezTo>
                  <a:cubicBezTo>
                    <a:pt x="19059" y="5891"/>
                    <a:pt x="19059" y="5891"/>
                    <a:pt x="18424" y="5891"/>
                  </a:cubicBezTo>
                  <a:cubicBezTo>
                    <a:pt x="15882" y="5891"/>
                    <a:pt x="15882" y="5891"/>
                    <a:pt x="15882" y="5891"/>
                  </a:cubicBezTo>
                  <a:cubicBezTo>
                    <a:pt x="15247" y="5891"/>
                    <a:pt x="15247" y="5891"/>
                    <a:pt x="15247" y="5236"/>
                  </a:cubicBezTo>
                  <a:lnTo>
                    <a:pt x="15247" y="2618"/>
                  </a:lnTo>
                  <a:close/>
                  <a:moveTo>
                    <a:pt x="6988" y="9164"/>
                  </a:moveTo>
                  <a:cubicBezTo>
                    <a:pt x="7624" y="7855"/>
                    <a:pt x="8894" y="6545"/>
                    <a:pt x="10800" y="6545"/>
                  </a:cubicBezTo>
                  <a:cubicBezTo>
                    <a:pt x="12706" y="6545"/>
                    <a:pt x="13976" y="7855"/>
                    <a:pt x="14612" y="9164"/>
                  </a:cubicBezTo>
                  <a:cubicBezTo>
                    <a:pt x="14612" y="9818"/>
                    <a:pt x="15247" y="10473"/>
                    <a:pt x="15247" y="11127"/>
                  </a:cubicBezTo>
                  <a:cubicBezTo>
                    <a:pt x="15247" y="13091"/>
                    <a:pt x="13341" y="15055"/>
                    <a:pt x="10800" y="15055"/>
                  </a:cubicBezTo>
                  <a:cubicBezTo>
                    <a:pt x="8259" y="15055"/>
                    <a:pt x="6353" y="13091"/>
                    <a:pt x="6353" y="11127"/>
                  </a:cubicBezTo>
                  <a:cubicBezTo>
                    <a:pt x="6353" y="10473"/>
                    <a:pt x="6353" y="9818"/>
                    <a:pt x="6988" y="9164"/>
                  </a:cubicBezTo>
                  <a:close/>
                  <a:moveTo>
                    <a:pt x="19059" y="18327"/>
                  </a:moveTo>
                  <a:cubicBezTo>
                    <a:pt x="19059" y="18982"/>
                    <a:pt x="18424" y="19636"/>
                    <a:pt x="17788" y="19636"/>
                  </a:cubicBezTo>
                  <a:cubicBezTo>
                    <a:pt x="3176" y="19636"/>
                    <a:pt x="3176" y="19636"/>
                    <a:pt x="3176" y="19636"/>
                  </a:cubicBezTo>
                  <a:cubicBezTo>
                    <a:pt x="2541" y="19636"/>
                    <a:pt x="2541" y="18982"/>
                    <a:pt x="2541" y="18327"/>
                  </a:cubicBezTo>
                  <a:cubicBezTo>
                    <a:pt x="2541" y="9164"/>
                    <a:pt x="2541" y="9164"/>
                    <a:pt x="2541" y="9164"/>
                  </a:cubicBezTo>
                  <a:cubicBezTo>
                    <a:pt x="4447" y="9164"/>
                    <a:pt x="4447" y="9164"/>
                    <a:pt x="4447" y="9164"/>
                  </a:cubicBezTo>
                  <a:cubicBezTo>
                    <a:pt x="4447" y="9818"/>
                    <a:pt x="4447" y="10473"/>
                    <a:pt x="4447" y="11127"/>
                  </a:cubicBezTo>
                  <a:cubicBezTo>
                    <a:pt x="4447" y="14400"/>
                    <a:pt x="6988" y="17673"/>
                    <a:pt x="10800" y="17673"/>
                  </a:cubicBezTo>
                  <a:cubicBezTo>
                    <a:pt x="13976" y="17673"/>
                    <a:pt x="17153" y="14400"/>
                    <a:pt x="17153" y="11127"/>
                  </a:cubicBezTo>
                  <a:cubicBezTo>
                    <a:pt x="17153" y="10473"/>
                    <a:pt x="17153" y="9818"/>
                    <a:pt x="17153" y="9164"/>
                  </a:cubicBezTo>
                  <a:cubicBezTo>
                    <a:pt x="19059" y="9164"/>
                    <a:pt x="19059" y="9164"/>
                    <a:pt x="19059" y="9164"/>
                  </a:cubicBezTo>
                  <a:lnTo>
                    <a:pt x="19059" y="183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กลุ่ม 665"/>
          <p:cNvGrpSpPr/>
          <p:nvPr/>
        </p:nvGrpSpPr>
        <p:grpSpPr>
          <a:xfrm>
            <a:off x="11196564" y="6372695"/>
            <a:ext cx="329209" cy="306889"/>
            <a:chOff x="0" y="0"/>
            <a:chExt cx="329207" cy="306888"/>
          </a:xfrm>
        </p:grpSpPr>
        <p:sp>
          <p:nvSpPr>
            <p:cNvPr id="351" name="Oval 53"/>
            <p:cNvSpPr/>
            <p:nvPr/>
          </p:nvSpPr>
          <p:spPr>
            <a:xfrm>
              <a:off x="0" y="-1"/>
              <a:ext cx="329208" cy="306890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52" name="Freeform 54"/>
            <p:cNvSpPr/>
            <p:nvPr/>
          </p:nvSpPr>
          <p:spPr>
            <a:xfrm>
              <a:off x="90073" y="104418"/>
              <a:ext cx="146444" cy="9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3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704" y="6331165"/>
            <a:ext cx="414409" cy="414409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Прямоугольник 1"/>
          <p:cNvSpPr/>
          <p:nvPr/>
        </p:nvSpPr>
        <p:spPr>
          <a:xfrm>
            <a:off x="10426017" y="-1"/>
            <a:ext cx="1287013" cy="8273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6" name="TextBox 3"/>
          <p:cNvSpPr txBox="1"/>
          <p:nvPr/>
        </p:nvSpPr>
        <p:spPr>
          <a:xfrm>
            <a:off x="3271188" y="2752884"/>
            <a:ext cx="884069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Роль родителей в процессе антидопингового обеспечения спортсменов  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57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503" y="290299"/>
            <a:ext cx="2687892" cy="64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9DF0DC-DCF2-4944-B1E9-63C2BFBEE05F}"/>
              </a:ext>
            </a:extLst>
          </p:cNvPr>
          <p:cNvSpPr/>
          <p:nvPr/>
        </p:nvSpPr>
        <p:spPr>
          <a:xfrm>
            <a:off x="4850986" y="433170"/>
            <a:ext cx="3007559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06967" y="2360725"/>
            <a:ext cx="49827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научите ребенка уважать соперника и руководствоваться ценностями спорта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070476" y="610719"/>
            <a:ext cx="65685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Роль родителей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031342-B0C4-4EE5-89A7-2818CE6A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53" y="1721975"/>
            <a:ext cx="4149902" cy="23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C6BCC-BCDA-4E56-B006-5F36651902E2}"/>
              </a:ext>
            </a:extLst>
          </p:cNvPr>
          <p:cNvSpPr txBox="1"/>
          <p:nvPr/>
        </p:nvSpPr>
        <p:spPr>
          <a:xfrm>
            <a:off x="6817453" y="5166479"/>
            <a:ext cx="48264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формируйте позитивное отношение к спорту и тренировочному процессу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CD1410-0389-4EA5-9413-CD989525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03" y="4056295"/>
            <a:ext cx="3518091" cy="26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322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7022612" y="1701607"/>
            <a:ext cx="75668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будьте примером для подражания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B3297-BA08-4BE4-9608-EF867072B705}"/>
              </a:ext>
            </a:extLst>
          </p:cNvPr>
          <p:cNvSpPr txBox="1"/>
          <p:nvPr/>
        </p:nvSpPr>
        <p:spPr>
          <a:xfrm>
            <a:off x="1519072" y="4813145"/>
            <a:ext cx="58806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грамотно расставляйте перед ребенком приоритеты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F42839-522B-473E-84B4-196A393E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/>
        </p:blipFill>
        <p:spPr bwMode="auto">
          <a:xfrm>
            <a:off x="1690441" y="640640"/>
            <a:ext cx="3998425" cy="36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view world heart day concept Free Photo">
            <a:extLst>
              <a:ext uri="{FF2B5EF4-FFF2-40B4-BE49-F238E27FC236}">
                <a16:creationId xmlns:a16="http://schemas.microsoft.com/office/drawing/2014/main" id="{A9D0390F-6974-445C-9642-5F889E7F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94" y="3287913"/>
            <a:ext cx="3248204" cy="3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077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49740" y="1447749"/>
            <a:ext cx="6438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как можно больше разговаривайте с ребенком, завоюйте его доверие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C7C37-4F61-49E9-9D61-EB6C511536A7}"/>
              </a:ext>
            </a:extLst>
          </p:cNvPr>
          <p:cNvSpPr txBox="1"/>
          <p:nvPr/>
        </p:nvSpPr>
        <p:spPr>
          <a:xfrm>
            <a:off x="5597946" y="4626009"/>
            <a:ext cx="61155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обращайте внимание на любые изменения, происходящие с Вашим ребенком, и оперативно реагируйте на них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DE58AB-41FF-4F06-AF87-1A55B3DD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0" y="678376"/>
            <a:ext cx="4476313" cy="29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41155B7-07F7-4315-B550-BDD252FC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5" y="3748966"/>
            <a:ext cx="3856701" cy="24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84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4027751" y="219182"/>
            <a:ext cx="3299367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2295264" y="340379"/>
            <a:ext cx="65685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Группы риска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BD04-5B66-4E71-84DD-311F5E77D5CE}"/>
              </a:ext>
            </a:extLst>
          </p:cNvPr>
          <p:cNvSpPr txBox="1"/>
          <p:nvPr/>
        </p:nvSpPr>
        <p:spPr>
          <a:xfrm>
            <a:off x="4630723" y="1386228"/>
            <a:ext cx="6998500" cy="539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Ребенок может начать принимать запрещенные субстанции, если он:</a:t>
            </a: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недавно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поменял спортивный клуб/круг общения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 попал в новую среду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начал выступать на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новом соревновательном уровне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вернулся в спорт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после травмы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потерпел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неудачу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 последних соревнованиях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находится под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давлением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 стороны близких, которые ждут от него только победы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 уверен 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 себе 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вдохновляется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спортсменом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нарушившим антидопинговые правила</a:t>
            </a:r>
            <a:endParaRPr kumimoji="0" lang="ru-RU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считает, что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допинг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является </a:t>
            </a: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неотъемлемой частью спорта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пренебрегает рисками для здоровья</a:t>
            </a: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связанными с употреблением допинга</a:t>
            </a:r>
          </a:p>
        </p:txBody>
      </p:sp>
      <p:pic>
        <p:nvPicPr>
          <p:cNvPr id="16" name="Picture 9" descr="http://www.teentor.com/ru/articles/pravila-obschenia-s-neznakomtsami-v-seti.jpg">
            <a:extLst>
              <a:ext uri="{FF2B5EF4-FFF2-40B4-BE49-F238E27FC236}">
                <a16:creationId xmlns:a16="http://schemas.microsoft.com/office/drawing/2014/main" id="{3687A466-F340-4DCF-8661-3BF9A371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77" y="2600586"/>
            <a:ext cx="3464974" cy="2532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1262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08439FA-158C-47D1-862A-5558E3EEE07E}"/>
              </a:ext>
            </a:extLst>
          </p:cNvPr>
          <p:cNvSpPr/>
          <p:nvPr/>
        </p:nvSpPr>
        <p:spPr>
          <a:xfrm>
            <a:off x="3814194" y="1206268"/>
            <a:ext cx="4999839" cy="5020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071A5C-F65D-45BB-87E5-D9A9C4908E87}"/>
              </a:ext>
            </a:extLst>
          </p:cNvPr>
          <p:cNvSpPr txBox="1">
            <a:spLocks/>
          </p:cNvSpPr>
          <p:nvPr/>
        </p:nvSpPr>
        <p:spPr>
          <a:xfrm>
            <a:off x="3093693" y="1783620"/>
            <a:ext cx="6440840" cy="3643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ПОМНИТЕ!</a:t>
            </a:r>
          </a:p>
          <a:p>
            <a:pPr marL="82296" indent="0" algn="ctr">
              <a:buNone/>
              <a:defRPr/>
            </a:pPr>
            <a:endParaRPr lang="ru-RU" sz="3600" b="1" dirty="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+mj-lt"/>
            </a:endParaRP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Будет Ваш ребенок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принимать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запрещенные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субстанции или нет, </a:t>
            </a:r>
          </a:p>
          <a:p>
            <a:pPr marL="82296" indent="0" algn="ctr">
              <a:buNone/>
              <a:defRPr/>
            </a:pPr>
            <a:r>
              <a:rPr lang="ru-RU" sz="3600" b="1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+mj-lt"/>
              </a:rPr>
              <a:t>зависит от Вас!</a:t>
            </a:r>
          </a:p>
        </p:txBody>
      </p:sp>
    </p:spTree>
    <p:extLst>
      <p:ext uri="{BB962C8B-B14F-4D97-AF65-F5344CB8AC3E}">
        <p14:creationId xmlns:p14="http://schemas.microsoft.com/office/powerpoint/2010/main" val="15037687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3221372" y="317489"/>
            <a:ext cx="5444455" cy="88213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444302" y="281504"/>
            <a:ext cx="522152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Допинг вне профессионального спорта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BD04-5B66-4E71-84DD-311F5E77D5CE}"/>
              </a:ext>
            </a:extLst>
          </p:cNvPr>
          <p:cNvSpPr txBox="1"/>
          <p:nvPr/>
        </p:nvSpPr>
        <p:spPr>
          <a:xfrm>
            <a:off x="1208015" y="1726920"/>
            <a:ext cx="966411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Социологические исследования показывают, что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запрещенные субстанции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имеют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более широкое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распространение</a:t>
            </a:r>
            <a:r>
              <a:rPr kumimoji="0" lang="en-US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вне спорта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14A8F-5DC1-4184-AC65-CDE207C88A89}"/>
              </a:ext>
            </a:extLst>
          </p:cNvPr>
          <p:cNvSpPr txBox="1"/>
          <p:nvPr/>
        </p:nvSpPr>
        <p:spPr>
          <a:xfrm>
            <a:off x="1082179" y="3806226"/>
            <a:ext cx="427838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! Особый риск связан со спортивным питанием и БАДами</a:t>
            </a: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5D978D0-A58D-4741-BB1D-2B4560CA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434" y="2917777"/>
            <a:ext cx="3918804" cy="3264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558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3373771" y="469481"/>
            <a:ext cx="5444455" cy="88213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485235" y="587400"/>
            <a:ext cx="522152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Деятельность РУСАДА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EA97B-3394-4A25-8583-12CFC98C56D3}"/>
              </a:ext>
            </a:extLst>
          </p:cNvPr>
          <p:cNvSpPr txBox="1"/>
          <p:nvPr/>
        </p:nvSpPr>
        <p:spPr>
          <a:xfrm>
            <a:off x="3900987" y="1825327"/>
            <a:ext cx="7776594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РУСАДА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организация, призванная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противодействовать допингу в спорте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Деятельность РУСАДА направлена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 охрану здоровья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спортсменов и защиту их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права на участие в соревнованиях, свободных от допинга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Основными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направлениями деятельности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РУСАДА являются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продвижение </a:t>
            </a:r>
            <a:r>
              <a:rPr lang="ru-RU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здорового и честного спорта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планирование и проведения </a:t>
            </a:r>
            <a:r>
              <a:rPr lang="ru-RU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тестирования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реализация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образовательных программ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расследование</a:t>
            </a: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фактов возможных нарушений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обработка результатов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выдача </a:t>
            </a: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разрешений на ТИ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сотрудничество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 национальном и международном уровнях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E8025-BE18-4751-A65A-1D342165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/>
          <a:stretch/>
        </p:blipFill>
        <p:spPr>
          <a:xfrm>
            <a:off x="96564" y="1999327"/>
            <a:ext cx="3617620" cy="31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34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4F3D0-B778-4A38-8DC4-614061A4F936}"/>
              </a:ext>
            </a:extLst>
          </p:cNvPr>
          <p:cNvSpPr/>
          <p:nvPr/>
        </p:nvSpPr>
        <p:spPr>
          <a:xfrm>
            <a:off x="2998366" y="697128"/>
            <a:ext cx="7957343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D59E6-5659-4934-8FD0-07E4DABECE94}"/>
              </a:ext>
            </a:extLst>
          </p:cNvPr>
          <p:cNvSpPr txBox="1"/>
          <p:nvPr/>
        </p:nvSpPr>
        <p:spPr>
          <a:xfrm>
            <a:off x="2937738" y="797664"/>
            <a:ext cx="80785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Бесплатный онлайн курс для спортсменов и их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43A69-678D-42FC-A9E2-A5C6C360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7" y="1969870"/>
            <a:ext cx="10117884" cy="4950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56C6F8-3373-4752-B15C-448985FF5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" y="515169"/>
            <a:ext cx="1199451" cy="11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88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43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444" name="TextBox 9"/>
          <p:cNvSpPr txBox="1"/>
          <p:nvPr/>
        </p:nvSpPr>
        <p:spPr>
          <a:xfrm>
            <a:off x="812089" y="940945"/>
            <a:ext cx="586418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Памятка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+mj-lt"/>
              </a:rPr>
              <a:t>для родителей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Montserrat SemiBold"/>
            </a:endParaRPr>
          </a:p>
        </p:txBody>
      </p:sp>
      <p:grpSp>
        <p:nvGrpSpPr>
          <p:cNvPr id="448" name="Group 10"/>
          <p:cNvGrpSpPr/>
          <p:nvPr/>
        </p:nvGrpSpPr>
        <p:grpSpPr>
          <a:xfrm>
            <a:off x="3454406" y="2213224"/>
            <a:ext cx="442740" cy="91651"/>
            <a:chOff x="0" y="0"/>
            <a:chExt cx="442738" cy="91650"/>
          </a:xfrm>
        </p:grpSpPr>
        <p:sp>
          <p:nvSpPr>
            <p:cNvPr id="44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roup 17"/>
          <p:cNvGrpSpPr/>
          <p:nvPr/>
        </p:nvGrpSpPr>
        <p:grpSpPr>
          <a:xfrm>
            <a:off x="-757204" y="5334000"/>
            <a:ext cx="2524126" cy="1524000"/>
            <a:chOff x="0" y="0"/>
            <a:chExt cx="2524124" cy="1524000"/>
          </a:xfrm>
        </p:grpSpPr>
        <p:sp>
          <p:nvSpPr>
            <p:cNvPr id="449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0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52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55" name="Parallelogram 36"/>
          <p:cNvGrpSpPr/>
          <p:nvPr/>
        </p:nvGrpSpPr>
        <p:grpSpPr>
          <a:xfrm>
            <a:off x="9195441" y="6381794"/>
            <a:ext cx="2736393" cy="266613"/>
            <a:chOff x="0" y="0"/>
            <a:chExt cx="2736392" cy="266611"/>
          </a:xfrm>
        </p:grpSpPr>
        <p:sp>
          <p:nvSpPr>
            <p:cNvPr id="45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56" name="Прямоугольник 22"/>
          <p:cNvSpPr txBox="1"/>
          <p:nvPr/>
        </p:nvSpPr>
        <p:spPr>
          <a:xfrm>
            <a:off x="331691" y="2647776"/>
            <a:ext cx="659652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/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Доступна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РУСАДА в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разделе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Образование - </a:t>
            </a:r>
            <a:r>
              <a:rPr lang="ru-RU" kern="0" dirty="0">
                <a:latin typeface="Calibri"/>
                <a:cs typeface="Calibri"/>
                <a:sym typeface="Calibri"/>
              </a:rPr>
              <a:t>Памятки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8" name="Текст"/>
          <p:cNvSpPr txBox="1"/>
          <p:nvPr/>
        </p:nvSpPr>
        <p:spPr>
          <a:xfrm>
            <a:off x="-1645051" y="-8910239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E26D3A-AB87-402B-9DCC-CD6BB53C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27" y="955830"/>
            <a:ext cx="3510875" cy="49379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7959FF-1C75-4FEA-B454-3687F156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68" y="4177820"/>
            <a:ext cx="1931357" cy="19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035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8" name="Group 9"/>
          <p:cNvGrpSpPr/>
          <p:nvPr/>
        </p:nvGrpSpPr>
        <p:grpSpPr>
          <a:xfrm>
            <a:off x="698702" y="1578376"/>
            <a:ext cx="748277" cy="729933"/>
            <a:chOff x="0" y="0"/>
            <a:chExt cx="748275" cy="729931"/>
          </a:xfrm>
        </p:grpSpPr>
        <p:sp>
          <p:nvSpPr>
            <p:cNvPr id="1415" name="Freeform 32"/>
            <p:cNvSpPr/>
            <p:nvPr/>
          </p:nvSpPr>
          <p:spPr>
            <a:xfrm>
              <a:off x="0" y="-1"/>
              <a:ext cx="748277" cy="72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6" name="Freeform 33"/>
            <p:cNvSpPr/>
            <p:nvPr/>
          </p:nvSpPr>
          <p:spPr>
            <a:xfrm>
              <a:off x="93534" y="95875"/>
              <a:ext cx="561208" cy="38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Freeform 34"/>
            <p:cNvSpPr/>
            <p:nvPr/>
          </p:nvSpPr>
          <p:spPr>
            <a:xfrm>
              <a:off x="339146" y="490759"/>
              <a:ext cx="69984" cy="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6" name="Group 106"/>
          <p:cNvGrpSpPr/>
          <p:nvPr/>
        </p:nvGrpSpPr>
        <p:grpSpPr>
          <a:xfrm>
            <a:off x="5729878" y="4823212"/>
            <a:ext cx="6063492" cy="1791384"/>
            <a:chOff x="0" y="0"/>
            <a:chExt cx="6063491" cy="1791382"/>
          </a:xfrm>
        </p:grpSpPr>
        <p:sp>
          <p:nvSpPr>
            <p:cNvPr id="1419" name="Freeform 5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Freeform 6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cubicBezTo>
                    <a:pt x="17" y="9643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Freeform 7"/>
            <p:cNvSpPr/>
            <p:nvPr/>
          </p:nvSpPr>
          <p:spPr>
            <a:xfrm>
              <a:off x="2339" y="0"/>
              <a:ext cx="6059825" cy="168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Freeform 8"/>
            <p:cNvSpPr/>
            <p:nvPr/>
          </p:nvSpPr>
          <p:spPr>
            <a:xfrm>
              <a:off x="393995" y="64762"/>
              <a:ext cx="5420978" cy="150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Freeform 9"/>
            <p:cNvSpPr/>
            <p:nvPr/>
          </p:nvSpPr>
          <p:spPr>
            <a:xfrm>
              <a:off x="2969111" y="64762"/>
              <a:ext cx="2845862" cy="150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Freeform 10"/>
            <p:cNvSpPr/>
            <p:nvPr/>
          </p:nvSpPr>
          <p:spPr>
            <a:xfrm>
              <a:off x="1408232" y="1335593"/>
              <a:ext cx="254681" cy="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6D6E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Freeform 11"/>
            <p:cNvSpPr/>
            <p:nvPr/>
          </p:nvSpPr>
          <p:spPr>
            <a:xfrm>
              <a:off x="4370286" y="246606"/>
              <a:ext cx="442558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cubicBezTo>
                    <a:pt x="201" y="568"/>
                    <a:pt x="201" y="568"/>
                    <a:pt x="201" y="568"/>
                  </a:cubicBez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cubicBezTo>
                    <a:pt x="21111" y="20463"/>
                    <a:pt x="21111" y="20463"/>
                    <a:pt x="21111" y="20463"/>
                  </a:cubicBez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6D6E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7" name="Oval Callout 114"/>
          <p:cNvSpPr/>
          <p:nvPr/>
        </p:nvSpPr>
        <p:spPr>
          <a:xfrm>
            <a:off x="8219215" y="3977170"/>
            <a:ext cx="1766524" cy="11835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8" name="Oval Callout 117"/>
          <p:cNvSpPr/>
          <p:nvPr/>
        </p:nvSpPr>
        <p:spPr>
          <a:xfrm>
            <a:off x="10105224" y="4567354"/>
            <a:ext cx="1176237" cy="788079"/>
          </a:xfrm>
          <a:prstGeom prst="wedgeEllipseCallout">
            <a:avLst>
              <a:gd name="adj1" fmla="val 11299"/>
              <a:gd name="adj2" fmla="val 66763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9" name="Oval Callout 122"/>
          <p:cNvSpPr/>
          <p:nvPr/>
        </p:nvSpPr>
        <p:spPr>
          <a:xfrm>
            <a:off x="8918988" y="5197109"/>
            <a:ext cx="994999" cy="666650"/>
          </a:xfrm>
          <a:prstGeom prst="wedgeEllipseCallout">
            <a:avLst>
              <a:gd name="adj1" fmla="val -5639"/>
              <a:gd name="adj2" fmla="val 6628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0" name="Oval Callout 123"/>
          <p:cNvSpPr/>
          <p:nvPr/>
        </p:nvSpPr>
        <p:spPr>
          <a:xfrm>
            <a:off x="7202358" y="4611785"/>
            <a:ext cx="994999" cy="666650"/>
          </a:xfrm>
          <a:prstGeom prst="wedgeEllipseCallout">
            <a:avLst>
              <a:gd name="adj1" fmla="val 39098"/>
              <a:gd name="adj2" fmla="val 6502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1" name="TextBox 3"/>
          <p:cNvSpPr/>
          <p:nvPr/>
        </p:nvSpPr>
        <p:spPr>
          <a:xfrm>
            <a:off x="10529878" y="-1"/>
            <a:ext cx="1298851" cy="56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2" name="Прямоугольник 4"/>
          <p:cNvSpPr txBox="1"/>
          <p:nvPr/>
        </p:nvSpPr>
        <p:spPr>
          <a:xfrm>
            <a:off x="663590" y="397635"/>
            <a:ext cx="3958094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>
              <a:spcBef>
                <a:spcPts val="600"/>
              </a:spcBef>
              <a:defRPr sz="2800" b="1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Контактная информация</a:t>
            </a:r>
          </a:p>
        </p:txBody>
      </p:sp>
      <p:grpSp>
        <p:nvGrpSpPr>
          <p:cNvPr id="1435" name="กลุ่ม 660"/>
          <p:cNvGrpSpPr/>
          <p:nvPr/>
        </p:nvGrpSpPr>
        <p:grpSpPr>
          <a:xfrm>
            <a:off x="9201622" y="5333019"/>
            <a:ext cx="387657" cy="389859"/>
            <a:chOff x="0" y="0"/>
            <a:chExt cx="387656" cy="389858"/>
          </a:xfrm>
        </p:grpSpPr>
        <p:sp>
          <p:nvSpPr>
            <p:cNvPr id="1433" name="Oval 6"/>
            <p:cNvSpPr/>
            <p:nvPr/>
          </p:nvSpPr>
          <p:spPr>
            <a:xfrm>
              <a:off x="-1" y="-1"/>
              <a:ext cx="387658" cy="389860"/>
            </a:xfrm>
            <a:prstGeom prst="ellipse">
              <a:avLst/>
            </a:prstGeom>
            <a:solidFill>
              <a:srgbClr val="4F76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4" name="Freeform 7"/>
            <p:cNvSpPr/>
            <p:nvPr/>
          </p:nvSpPr>
          <p:spPr>
            <a:xfrm>
              <a:off x="148702" y="110301"/>
              <a:ext cx="85575" cy="16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9" y="3503"/>
                  </a:moveTo>
                  <a:cubicBezTo>
                    <a:pt x="19326" y="3503"/>
                    <a:pt x="20463" y="3503"/>
                    <a:pt x="21600" y="3503"/>
                  </a:cubicBezTo>
                  <a:cubicBezTo>
                    <a:pt x="21600" y="3503"/>
                    <a:pt x="21600" y="3503"/>
                    <a:pt x="21600" y="350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0463" y="0"/>
                    <a:pt x="20463" y="0"/>
                  </a:cubicBezTo>
                  <a:cubicBezTo>
                    <a:pt x="18189" y="0"/>
                    <a:pt x="17053" y="0"/>
                    <a:pt x="15916" y="0"/>
                  </a:cubicBezTo>
                  <a:cubicBezTo>
                    <a:pt x="13642" y="0"/>
                    <a:pt x="11368" y="584"/>
                    <a:pt x="10232" y="1168"/>
                  </a:cubicBezTo>
                  <a:cubicBezTo>
                    <a:pt x="7958" y="1751"/>
                    <a:pt x="6821" y="2919"/>
                    <a:pt x="6821" y="4086"/>
                  </a:cubicBezTo>
                  <a:cubicBezTo>
                    <a:pt x="6821" y="4670"/>
                    <a:pt x="6821" y="4670"/>
                    <a:pt x="6821" y="5254"/>
                  </a:cubicBezTo>
                  <a:cubicBezTo>
                    <a:pt x="6821" y="6422"/>
                    <a:pt x="6821" y="7005"/>
                    <a:pt x="6821" y="7589"/>
                  </a:cubicBezTo>
                  <a:cubicBezTo>
                    <a:pt x="6821" y="8173"/>
                    <a:pt x="6821" y="8173"/>
                    <a:pt x="6821" y="8173"/>
                  </a:cubicBezTo>
                  <a:cubicBezTo>
                    <a:pt x="0" y="8173"/>
                    <a:pt x="0" y="8173"/>
                    <a:pt x="0" y="8173"/>
                  </a:cubicBezTo>
                  <a:cubicBezTo>
                    <a:pt x="0" y="11676"/>
                    <a:pt x="0" y="11676"/>
                    <a:pt x="0" y="11676"/>
                  </a:cubicBezTo>
                  <a:cubicBezTo>
                    <a:pt x="6821" y="11676"/>
                    <a:pt x="6821" y="11676"/>
                    <a:pt x="6821" y="11676"/>
                  </a:cubicBezTo>
                  <a:cubicBezTo>
                    <a:pt x="6821" y="21600"/>
                    <a:pt x="6821" y="21600"/>
                    <a:pt x="6821" y="21600"/>
                  </a:cubicBezTo>
                  <a:cubicBezTo>
                    <a:pt x="14779" y="21600"/>
                    <a:pt x="14779" y="21600"/>
                    <a:pt x="14779" y="21600"/>
                  </a:cubicBezTo>
                  <a:cubicBezTo>
                    <a:pt x="14779" y="11676"/>
                    <a:pt x="14779" y="11676"/>
                    <a:pt x="14779" y="11676"/>
                  </a:cubicBezTo>
                  <a:cubicBezTo>
                    <a:pt x="20463" y="11676"/>
                    <a:pt x="20463" y="11676"/>
                    <a:pt x="20463" y="11676"/>
                  </a:cubicBezTo>
                  <a:cubicBezTo>
                    <a:pt x="21600" y="10508"/>
                    <a:pt x="21600" y="9341"/>
                    <a:pt x="21600" y="8173"/>
                  </a:cubicBezTo>
                  <a:cubicBezTo>
                    <a:pt x="21600" y="8173"/>
                    <a:pt x="20463" y="8173"/>
                    <a:pt x="20463" y="8173"/>
                  </a:cubicBezTo>
                  <a:cubicBezTo>
                    <a:pt x="18189" y="8173"/>
                    <a:pt x="14779" y="8173"/>
                    <a:pt x="14779" y="8173"/>
                  </a:cubicBezTo>
                  <a:cubicBezTo>
                    <a:pt x="14779" y="8173"/>
                    <a:pt x="14779" y="5838"/>
                    <a:pt x="14779" y="5254"/>
                  </a:cubicBezTo>
                  <a:cubicBezTo>
                    <a:pt x="14779" y="4086"/>
                    <a:pt x="15916" y="3503"/>
                    <a:pt x="18189" y="35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38" name="กลุ่ม 2080"/>
          <p:cNvGrpSpPr/>
          <p:nvPr/>
        </p:nvGrpSpPr>
        <p:grpSpPr>
          <a:xfrm>
            <a:off x="8748479" y="4264192"/>
            <a:ext cx="653629" cy="674053"/>
            <a:chOff x="0" y="0"/>
            <a:chExt cx="653628" cy="674052"/>
          </a:xfrm>
        </p:grpSpPr>
        <p:sp>
          <p:nvSpPr>
            <p:cNvPr id="1436" name="Oval 39"/>
            <p:cNvSpPr/>
            <p:nvPr/>
          </p:nvSpPr>
          <p:spPr>
            <a:xfrm>
              <a:off x="-1" y="-1"/>
              <a:ext cx="653630" cy="674054"/>
            </a:xfrm>
            <a:prstGeom prst="ellipse">
              <a:avLst/>
            </a:prstGeom>
            <a:solidFill>
              <a:srgbClr val="7D57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Freeform 40"/>
            <p:cNvSpPr/>
            <p:nvPr/>
          </p:nvSpPr>
          <p:spPr>
            <a:xfrm>
              <a:off x="197113" y="203839"/>
              <a:ext cx="258613" cy="25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3176" y="0"/>
                    <a:pt x="3176" y="0"/>
                    <a:pt x="3176" y="0"/>
                  </a:cubicBezTo>
                  <a:cubicBezTo>
                    <a:pt x="1271" y="0"/>
                    <a:pt x="0" y="1309"/>
                    <a:pt x="0" y="3273"/>
                  </a:cubicBezTo>
                  <a:cubicBezTo>
                    <a:pt x="0" y="18327"/>
                    <a:pt x="0" y="18327"/>
                    <a:pt x="0" y="18327"/>
                  </a:cubicBezTo>
                  <a:cubicBezTo>
                    <a:pt x="0" y="20291"/>
                    <a:pt x="1271" y="21600"/>
                    <a:pt x="3176" y="21600"/>
                  </a:cubicBezTo>
                  <a:cubicBezTo>
                    <a:pt x="17788" y="21600"/>
                    <a:pt x="17788" y="21600"/>
                    <a:pt x="17788" y="21600"/>
                  </a:cubicBezTo>
                  <a:cubicBezTo>
                    <a:pt x="19694" y="21600"/>
                    <a:pt x="21600" y="20291"/>
                    <a:pt x="21600" y="18327"/>
                  </a:cubicBezTo>
                  <a:cubicBezTo>
                    <a:pt x="21600" y="3273"/>
                    <a:pt x="21600" y="3273"/>
                    <a:pt x="21600" y="3273"/>
                  </a:cubicBezTo>
                  <a:cubicBezTo>
                    <a:pt x="21600" y="1309"/>
                    <a:pt x="19694" y="0"/>
                    <a:pt x="17788" y="0"/>
                  </a:cubicBezTo>
                  <a:close/>
                  <a:moveTo>
                    <a:pt x="15247" y="2618"/>
                  </a:moveTo>
                  <a:cubicBezTo>
                    <a:pt x="15247" y="2618"/>
                    <a:pt x="15247" y="1964"/>
                    <a:pt x="15882" y="1964"/>
                  </a:cubicBezTo>
                  <a:cubicBezTo>
                    <a:pt x="18424" y="1964"/>
                    <a:pt x="18424" y="1964"/>
                    <a:pt x="18424" y="1964"/>
                  </a:cubicBezTo>
                  <a:cubicBezTo>
                    <a:pt x="19059" y="1964"/>
                    <a:pt x="19059" y="2618"/>
                    <a:pt x="19059" y="2618"/>
                  </a:cubicBezTo>
                  <a:cubicBezTo>
                    <a:pt x="19059" y="5236"/>
                    <a:pt x="19059" y="5236"/>
                    <a:pt x="19059" y="5236"/>
                  </a:cubicBezTo>
                  <a:cubicBezTo>
                    <a:pt x="19059" y="5891"/>
                    <a:pt x="19059" y="5891"/>
                    <a:pt x="18424" y="5891"/>
                  </a:cubicBezTo>
                  <a:cubicBezTo>
                    <a:pt x="15882" y="5891"/>
                    <a:pt x="15882" y="5891"/>
                    <a:pt x="15882" y="5891"/>
                  </a:cubicBezTo>
                  <a:cubicBezTo>
                    <a:pt x="15247" y="5891"/>
                    <a:pt x="15247" y="5891"/>
                    <a:pt x="15247" y="5236"/>
                  </a:cubicBezTo>
                  <a:lnTo>
                    <a:pt x="15247" y="2618"/>
                  </a:lnTo>
                  <a:close/>
                  <a:moveTo>
                    <a:pt x="6988" y="9164"/>
                  </a:moveTo>
                  <a:cubicBezTo>
                    <a:pt x="7624" y="7855"/>
                    <a:pt x="8894" y="6545"/>
                    <a:pt x="10800" y="6545"/>
                  </a:cubicBezTo>
                  <a:cubicBezTo>
                    <a:pt x="12706" y="6545"/>
                    <a:pt x="13976" y="7855"/>
                    <a:pt x="14612" y="9164"/>
                  </a:cubicBezTo>
                  <a:cubicBezTo>
                    <a:pt x="14612" y="9818"/>
                    <a:pt x="15247" y="10473"/>
                    <a:pt x="15247" y="11127"/>
                  </a:cubicBezTo>
                  <a:cubicBezTo>
                    <a:pt x="15247" y="13091"/>
                    <a:pt x="13341" y="15055"/>
                    <a:pt x="10800" y="15055"/>
                  </a:cubicBezTo>
                  <a:cubicBezTo>
                    <a:pt x="8259" y="15055"/>
                    <a:pt x="6353" y="13091"/>
                    <a:pt x="6353" y="11127"/>
                  </a:cubicBezTo>
                  <a:cubicBezTo>
                    <a:pt x="6353" y="10473"/>
                    <a:pt x="6353" y="9818"/>
                    <a:pt x="6988" y="9164"/>
                  </a:cubicBezTo>
                  <a:close/>
                  <a:moveTo>
                    <a:pt x="19059" y="18327"/>
                  </a:moveTo>
                  <a:cubicBezTo>
                    <a:pt x="19059" y="18982"/>
                    <a:pt x="18424" y="19636"/>
                    <a:pt x="17788" y="19636"/>
                  </a:cubicBezTo>
                  <a:cubicBezTo>
                    <a:pt x="3176" y="19636"/>
                    <a:pt x="3176" y="19636"/>
                    <a:pt x="3176" y="19636"/>
                  </a:cubicBezTo>
                  <a:cubicBezTo>
                    <a:pt x="2541" y="19636"/>
                    <a:pt x="2541" y="18982"/>
                    <a:pt x="2541" y="18327"/>
                  </a:cubicBezTo>
                  <a:cubicBezTo>
                    <a:pt x="2541" y="9164"/>
                    <a:pt x="2541" y="9164"/>
                    <a:pt x="2541" y="9164"/>
                  </a:cubicBezTo>
                  <a:cubicBezTo>
                    <a:pt x="4447" y="9164"/>
                    <a:pt x="4447" y="9164"/>
                    <a:pt x="4447" y="9164"/>
                  </a:cubicBezTo>
                  <a:cubicBezTo>
                    <a:pt x="4447" y="9818"/>
                    <a:pt x="4447" y="10473"/>
                    <a:pt x="4447" y="11127"/>
                  </a:cubicBezTo>
                  <a:cubicBezTo>
                    <a:pt x="4447" y="14400"/>
                    <a:pt x="6988" y="17673"/>
                    <a:pt x="10800" y="17673"/>
                  </a:cubicBezTo>
                  <a:cubicBezTo>
                    <a:pt x="13976" y="17673"/>
                    <a:pt x="17153" y="14400"/>
                    <a:pt x="17153" y="11127"/>
                  </a:cubicBezTo>
                  <a:cubicBezTo>
                    <a:pt x="17153" y="10473"/>
                    <a:pt x="17153" y="9818"/>
                    <a:pt x="17153" y="9164"/>
                  </a:cubicBezTo>
                  <a:cubicBezTo>
                    <a:pt x="19059" y="9164"/>
                    <a:pt x="19059" y="9164"/>
                    <a:pt x="19059" y="9164"/>
                  </a:cubicBezTo>
                  <a:lnTo>
                    <a:pt x="19059" y="183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1" name="กลุ่ม 665"/>
          <p:cNvGrpSpPr/>
          <p:nvPr/>
        </p:nvGrpSpPr>
        <p:grpSpPr>
          <a:xfrm>
            <a:off x="10445883" y="4740707"/>
            <a:ext cx="493831" cy="460111"/>
            <a:chOff x="0" y="0"/>
            <a:chExt cx="493829" cy="460109"/>
          </a:xfrm>
        </p:grpSpPr>
        <p:sp>
          <p:nvSpPr>
            <p:cNvPr id="1439" name="Oval 53"/>
            <p:cNvSpPr/>
            <p:nvPr/>
          </p:nvSpPr>
          <p:spPr>
            <a:xfrm>
              <a:off x="0" y="0"/>
              <a:ext cx="493830" cy="460110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Freeform 54"/>
            <p:cNvSpPr/>
            <p:nvPr/>
          </p:nvSpPr>
          <p:spPr>
            <a:xfrm>
              <a:off x="135115" y="156552"/>
              <a:ext cx="219675" cy="14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603" y="4740707"/>
            <a:ext cx="414409" cy="414409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443" name="Freeform 83"/>
          <p:cNvSpPr/>
          <p:nvPr/>
        </p:nvSpPr>
        <p:spPr>
          <a:xfrm>
            <a:off x="5918560" y="3095674"/>
            <a:ext cx="410626" cy="666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4" name="TextBox 5"/>
          <p:cNvSpPr txBox="1"/>
          <p:nvPr/>
        </p:nvSpPr>
        <p:spPr>
          <a:xfrm>
            <a:off x="6459428" y="3197412"/>
            <a:ext cx="491912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125284, г. Москва, Беговая ул., д.6А</a:t>
            </a:r>
          </a:p>
        </p:txBody>
      </p:sp>
      <p:sp>
        <p:nvSpPr>
          <p:cNvPr id="1445" name="Прямоугольник 6"/>
          <p:cNvSpPr txBox="1"/>
          <p:nvPr/>
        </p:nvSpPr>
        <p:spPr>
          <a:xfrm>
            <a:off x="1738310" y="1413745"/>
            <a:ext cx="2569939" cy="83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" panose="020F0502020204030204"/>
                <a:ea typeface="+mn-ea"/>
                <a:cs typeface="+mn-cs"/>
                <a:hlinkClick r:id="rId3"/>
              </a:rPr>
              <a:t>www.rusada.ru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rusada@rusada.ru</a:t>
            </a:r>
          </a:p>
        </p:txBody>
      </p:sp>
      <p:sp>
        <p:nvSpPr>
          <p:cNvPr id="1446" name="Freeform 226"/>
          <p:cNvSpPr/>
          <p:nvPr/>
        </p:nvSpPr>
        <p:spPr>
          <a:xfrm>
            <a:off x="698702" y="3106409"/>
            <a:ext cx="920237" cy="90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70C0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7" name="Прямоугольник 7"/>
          <p:cNvSpPr txBox="1"/>
          <p:nvPr/>
        </p:nvSpPr>
        <p:spPr>
          <a:xfrm>
            <a:off x="1738311" y="3330416"/>
            <a:ext cx="274063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rusada.triagonal.net </a:t>
            </a:r>
          </a:p>
        </p:txBody>
      </p:sp>
      <p:sp>
        <p:nvSpPr>
          <p:cNvPr id="1448" name="Прямоугольник 13"/>
          <p:cNvSpPr txBox="1"/>
          <p:nvPr/>
        </p:nvSpPr>
        <p:spPr>
          <a:xfrm>
            <a:off x="6617541" y="1610532"/>
            <a:ext cx="177042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u="sng">
                <a:solidFill>
                  <a:srgbClr val="2F559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list.rusada.ru</a:t>
            </a:r>
          </a:p>
        </p:txBody>
      </p:sp>
      <p:sp>
        <p:nvSpPr>
          <p:cNvPr id="1449" name="Freeform 20"/>
          <p:cNvSpPr/>
          <p:nvPr/>
        </p:nvSpPr>
        <p:spPr>
          <a:xfrm>
            <a:off x="5734703" y="1425365"/>
            <a:ext cx="775161" cy="79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490" extrusionOk="0">
                <a:moveTo>
                  <a:pt x="21247" y="3314"/>
                </a:moveTo>
                <a:cubicBezTo>
                  <a:pt x="18955" y="5510"/>
                  <a:pt x="18955" y="5510"/>
                  <a:pt x="18955" y="5510"/>
                </a:cubicBezTo>
                <a:cubicBezTo>
                  <a:pt x="16046" y="2524"/>
                  <a:pt x="16046" y="2524"/>
                  <a:pt x="16046" y="2524"/>
                </a:cubicBezTo>
                <a:cubicBezTo>
                  <a:pt x="18250" y="329"/>
                  <a:pt x="18250" y="329"/>
                  <a:pt x="18250" y="329"/>
                </a:cubicBezTo>
                <a:cubicBezTo>
                  <a:pt x="18691" y="-110"/>
                  <a:pt x="19308" y="-110"/>
                  <a:pt x="19749" y="329"/>
                </a:cubicBezTo>
                <a:cubicBezTo>
                  <a:pt x="21247" y="1822"/>
                  <a:pt x="21247" y="1822"/>
                  <a:pt x="21247" y="1822"/>
                </a:cubicBezTo>
                <a:cubicBezTo>
                  <a:pt x="21600" y="2261"/>
                  <a:pt x="21600" y="2875"/>
                  <a:pt x="21247" y="3314"/>
                </a:cubicBezTo>
                <a:moveTo>
                  <a:pt x="5554" y="12885"/>
                </a:moveTo>
                <a:cubicBezTo>
                  <a:pt x="8552" y="15870"/>
                  <a:pt x="8552" y="15870"/>
                  <a:pt x="8552" y="15870"/>
                </a:cubicBezTo>
                <a:cubicBezTo>
                  <a:pt x="4584" y="16836"/>
                  <a:pt x="4584" y="16836"/>
                  <a:pt x="4584" y="16836"/>
                </a:cubicBezTo>
                <a:lnTo>
                  <a:pt x="5554" y="12885"/>
                </a:lnTo>
                <a:close/>
                <a:moveTo>
                  <a:pt x="18250" y="6300"/>
                </a:moveTo>
                <a:cubicBezTo>
                  <a:pt x="9345" y="15168"/>
                  <a:pt x="9345" y="15168"/>
                  <a:pt x="9345" y="15168"/>
                </a:cubicBezTo>
                <a:cubicBezTo>
                  <a:pt x="6348" y="12183"/>
                  <a:pt x="6348" y="12183"/>
                  <a:pt x="6348" y="12183"/>
                </a:cubicBezTo>
                <a:cubicBezTo>
                  <a:pt x="15252" y="3314"/>
                  <a:pt x="15252" y="3314"/>
                  <a:pt x="15252" y="3314"/>
                </a:cubicBezTo>
                <a:lnTo>
                  <a:pt x="18250" y="6300"/>
                </a:lnTo>
                <a:close/>
                <a:moveTo>
                  <a:pt x="2116" y="3227"/>
                </a:moveTo>
                <a:cubicBezTo>
                  <a:pt x="2116" y="19383"/>
                  <a:pt x="2116" y="19383"/>
                  <a:pt x="2116" y="19383"/>
                </a:cubicBezTo>
                <a:cubicBezTo>
                  <a:pt x="18338" y="19383"/>
                  <a:pt x="18338" y="19383"/>
                  <a:pt x="18338" y="19383"/>
                </a:cubicBezTo>
                <a:cubicBezTo>
                  <a:pt x="18338" y="7705"/>
                  <a:pt x="18338" y="7705"/>
                  <a:pt x="18338" y="7705"/>
                </a:cubicBezTo>
                <a:cubicBezTo>
                  <a:pt x="20454" y="5597"/>
                  <a:pt x="20454" y="5597"/>
                  <a:pt x="20454" y="5597"/>
                </a:cubicBezTo>
                <a:cubicBezTo>
                  <a:pt x="20454" y="20436"/>
                  <a:pt x="20454" y="20436"/>
                  <a:pt x="20454" y="20436"/>
                </a:cubicBezTo>
                <a:cubicBezTo>
                  <a:pt x="20454" y="21051"/>
                  <a:pt x="20013" y="21490"/>
                  <a:pt x="19396" y="21490"/>
                </a:cubicBezTo>
                <a:cubicBezTo>
                  <a:pt x="1058" y="21490"/>
                  <a:pt x="1058" y="21490"/>
                  <a:pt x="1058" y="21490"/>
                </a:cubicBezTo>
                <a:cubicBezTo>
                  <a:pt x="441" y="21490"/>
                  <a:pt x="0" y="21051"/>
                  <a:pt x="0" y="20436"/>
                </a:cubicBezTo>
                <a:cubicBezTo>
                  <a:pt x="0" y="2173"/>
                  <a:pt x="0" y="2173"/>
                  <a:pt x="0" y="2173"/>
                </a:cubicBezTo>
                <a:cubicBezTo>
                  <a:pt x="0" y="1558"/>
                  <a:pt x="441" y="1119"/>
                  <a:pt x="1058" y="1119"/>
                </a:cubicBezTo>
                <a:cubicBezTo>
                  <a:pt x="15958" y="1119"/>
                  <a:pt x="15958" y="1119"/>
                  <a:pt x="15958" y="1119"/>
                </a:cubicBezTo>
                <a:cubicBezTo>
                  <a:pt x="13842" y="3227"/>
                  <a:pt x="13842" y="3227"/>
                  <a:pt x="13842" y="3227"/>
                </a:cubicBezTo>
                <a:lnTo>
                  <a:pt x="2116" y="3227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0" name="Freeform 37"/>
          <p:cNvSpPr/>
          <p:nvPr/>
        </p:nvSpPr>
        <p:spPr>
          <a:xfrm>
            <a:off x="895387" y="4529525"/>
            <a:ext cx="536439" cy="847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6" y="19141"/>
                </a:moveTo>
                <a:cubicBezTo>
                  <a:pt x="9656" y="18966"/>
                  <a:pt x="9911" y="18790"/>
                  <a:pt x="10165" y="18790"/>
                </a:cubicBezTo>
                <a:cubicBezTo>
                  <a:pt x="11181" y="18790"/>
                  <a:pt x="11181" y="18790"/>
                  <a:pt x="11181" y="18790"/>
                </a:cubicBezTo>
                <a:cubicBezTo>
                  <a:pt x="11435" y="18790"/>
                  <a:pt x="11689" y="18966"/>
                  <a:pt x="11689" y="19141"/>
                </a:cubicBezTo>
                <a:cubicBezTo>
                  <a:pt x="11689" y="19317"/>
                  <a:pt x="11435" y="19493"/>
                  <a:pt x="11181" y="19493"/>
                </a:cubicBezTo>
                <a:cubicBezTo>
                  <a:pt x="10165" y="19493"/>
                  <a:pt x="10165" y="19493"/>
                  <a:pt x="10165" y="19493"/>
                </a:cubicBezTo>
                <a:cubicBezTo>
                  <a:pt x="9911" y="19493"/>
                  <a:pt x="9656" y="19317"/>
                  <a:pt x="9656" y="19141"/>
                </a:cubicBezTo>
                <a:close/>
                <a:moveTo>
                  <a:pt x="12198" y="2107"/>
                </a:moveTo>
                <a:cubicBezTo>
                  <a:pt x="9402" y="2107"/>
                  <a:pt x="9402" y="2107"/>
                  <a:pt x="9402" y="2107"/>
                </a:cubicBezTo>
                <a:cubicBezTo>
                  <a:pt x="9148" y="2107"/>
                  <a:pt x="8894" y="2107"/>
                  <a:pt x="8894" y="2459"/>
                </a:cubicBezTo>
                <a:cubicBezTo>
                  <a:pt x="8894" y="2634"/>
                  <a:pt x="9148" y="2634"/>
                  <a:pt x="9402" y="2634"/>
                </a:cubicBezTo>
                <a:cubicBezTo>
                  <a:pt x="12198" y="2634"/>
                  <a:pt x="12198" y="2634"/>
                  <a:pt x="12198" y="2634"/>
                </a:cubicBezTo>
                <a:cubicBezTo>
                  <a:pt x="12452" y="2634"/>
                  <a:pt x="12706" y="2634"/>
                  <a:pt x="12706" y="2459"/>
                </a:cubicBezTo>
                <a:cubicBezTo>
                  <a:pt x="12706" y="2107"/>
                  <a:pt x="12452" y="2107"/>
                  <a:pt x="12198" y="2107"/>
                </a:cubicBezTo>
                <a:close/>
                <a:moveTo>
                  <a:pt x="21600" y="2107"/>
                </a:moveTo>
                <a:cubicBezTo>
                  <a:pt x="21600" y="19493"/>
                  <a:pt x="21600" y="19493"/>
                  <a:pt x="21600" y="19493"/>
                </a:cubicBezTo>
                <a:cubicBezTo>
                  <a:pt x="21600" y="20722"/>
                  <a:pt x="20075" y="21600"/>
                  <a:pt x="18551" y="21600"/>
                </a:cubicBezTo>
                <a:cubicBezTo>
                  <a:pt x="3049" y="21600"/>
                  <a:pt x="3049" y="21600"/>
                  <a:pt x="3049" y="21600"/>
                </a:cubicBezTo>
                <a:cubicBezTo>
                  <a:pt x="1271" y="21600"/>
                  <a:pt x="0" y="20722"/>
                  <a:pt x="0" y="19493"/>
                </a:cubicBezTo>
                <a:cubicBezTo>
                  <a:pt x="0" y="2107"/>
                  <a:pt x="0" y="2107"/>
                  <a:pt x="0" y="2107"/>
                </a:cubicBezTo>
                <a:cubicBezTo>
                  <a:pt x="0" y="878"/>
                  <a:pt x="1271" y="0"/>
                  <a:pt x="3049" y="0"/>
                </a:cubicBezTo>
                <a:cubicBezTo>
                  <a:pt x="18551" y="0"/>
                  <a:pt x="18551" y="0"/>
                  <a:pt x="18551" y="0"/>
                </a:cubicBezTo>
                <a:cubicBezTo>
                  <a:pt x="20075" y="0"/>
                  <a:pt x="21600" y="878"/>
                  <a:pt x="21600" y="2107"/>
                </a:cubicBezTo>
                <a:close/>
                <a:moveTo>
                  <a:pt x="19567" y="18263"/>
                </a:moveTo>
                <a:cubicBezTo>
                  <a:pt x="2033" y="18263"/>
                  <a:pt x="2033" y="18263"/>
                  <a:pt x="2033" y="18263"/>
                </a:cubicBezTo>
                <a:cubicBezTo>
                  <a:pt x="2033" y="19493"/>
                  <a:pt x="2033" y="19493"/>
                  <a:pt x="2033" y="19493"/>
                </a:cubicBezTo>
                <a:cubicBezTo>
                  <a:pt x="2033" y="19844"/>
                  <a:pt x="2541" y="20195"/>
                  <a:pt x="3049" y="20195"/>
                </a:cubicBezTo>
                <a:cubicBezTo>
                  <a:pt x="18551" y="20195"/>
                  <a:pt x="18551" y="20195"/>
                  <a:pt x="18551" y="20195"/>
                </a:cubicBezTo>
                <a:cubicBezTo>
                  <a:pt x="19059" y="20195"/>
                  <a:pt x="19567" y="19844"/>
                  <a:pt x="19567" y="19493"/>
                </a:cubicBezTo>
                <a:lnTo>
                  <a:pt x="19567" y="18263"/>
                </a:lnTo>
                <a:close/>
                <a:moveTo>
                  <a:pt x="19567" y="4039"/>
                </a:moveTo>
                <a:cubicBezTo>
                  <a:pt x="2033" y="4039"/>
                  <a:pt x="2033" y="4039"/>
                  <a:pt x="2033" y="4039"/>
                </a:cubicBezTo>
                <a:cubicBezTo>
                  <a:pt x="2033" y="17561"/>
                  <a:pt x="2033" y="17561"/>
                  <a:pt x="2033" y="17561"/>
                </a:cubicBezTo>
                <a:cubicBezTo>
                  <a:pt x="19567" y="17561"/>
                  <a:pt x="19567" y="17561"/>
                  <a:pt x="19567" y="17561"/>
                </a:cubicBezTo>
                <a:lnTo>
                  <a:pt x="19567" y="4039"/>
                </a:lnTo>
                <a:close/>
                <a:moveTo>
                  <a:pt x="19567" y="2107"/>
                </a:moveTo>
                <a:cubicBezTo>
                  <a:pt x="19567" y="1580"/>
                  <a:pt x="19059" y="1405"/>
                  <a:pt x="18551" y="1405"/>
                </a:cubicBezTo>
                <a:cubicBezTo>
                  <a:pt x="3049" y="1405"/>
                  <a:pt x="3049" y="1405"/>
                  <a:pt x="3049" y="1405"/>
                </a:cubicBezTo>
                <a:cubicBezTo>
                  <a:pt x="2541" y="1405"/>
                  <a:pt x="2033" y="1580"/>
                  <a:pt x="2033" y="2107"/>
                </a:cubicBezTo>
                <a:cubicBezTo>
                  <a:pt x="2033" y="3337"/>
                  <a:pt x="2033" y="3337"/>
                  <a:pt x="2033" y="3337"/>
                </a:cubicBezTo>
                <a:cubicBezTo>
                  <a:pt x="19567" y="3337"/>
                  <a:pt x="19567" y="3337"/>
                  <a:pt x="19567" y="3337"/>
                </a:cubicBezTo>
                <a:lnTo>
                  <a:pt x="19567" y="2107"/>
                </a:lnTo>
                <a:close/>
                <a:moveTo>
                  <a:pt x="19567" y="2107"/>
                </a:moveTo>
                <a:cubicBezTo>
                  <a:pt x="19567" y="2107"/>
                  <a:pt x="19567" y="2107"/>
                  <a:pt x="19567" y="2107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2" name="Прямоугольник 16"/>
          <p:cNvSpPr txBox="1"/>
          <p:nvPr/>
        </p:nvSpPr>
        <p:spPr>
          <a:xfrm>
            <a:off x="1726753" y="4721899"/>
            <a:ext cx="24759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>
              <a:spcBef>
                <a:spcPts val="5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(499) 271-77-61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4BD181-7743-496C-82A9-D8E63235307A}"/>
              </a:ext>
            </a:extLst>
          </p:cNvPr>
          <p:cNvSpPr/>
          <p:nvPr/>
        </p:nvSpPr>
        <p:spPr>
          <a:xfrm>
            <a:off x="4729803" y="518858"/>
            <a:ext cx="2583809" cy="86406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168609-D1C5-49A9-8FE9-3EE6D8DFE207}"/>
              </a:ext>
            </a:extLst>
          </p:cNvPr>
          <p:cNvSpPr/>
          <p:nvPr/>
        </p:nvSpPr>
        <p:spPr>
          <a:xfrm>
            <a:off x="1694061" y="599163"/>
            <a:ext cx="865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  <a:sym typeface="Calibri"/>
              </a:rPr>
              <a:t>Допинг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7A7B-7883-40DE-8784-D451BF2DF400}"/>
              </a:ext>
            </a:extLst>
          </p:cNvPr>
          <p:cNvSpPr txBox="1"/>
          <p:nvPr/>
        </p:nvSpPr>
        <p:spPr>
          <a:xfrm>
            <a:off x="2372864" y="2563044"/>
            <a:ext cx="760392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совершение одного или нескольких нарушений антидопинговых правил</a:t>
            </a:r>
          </a:p>
        </p:txBody>
      </p:sp>
      <p:sp>
        <p:nvSpPr>
          <p:cNvPr id="14" name="Стрелка: вправо 9">
            <a:extLst>
              <a:ext uri="{FF2B5EF4-FFF2-40B4-BE49-F238E27FC236}">
                <a16:creationId xmlns:a16="http://schemas.microsoft.com/office/drawing/2014/main" id="{2709FB5B-0BE1-4ACA-BD8B-F00D76BCFA02}"/>
              </a:ext>
            </a:extLst>
          </p:cNvPr>
          <p:cNvSpPr/>
          <p:nvPr/>
        </p:nvSpPr>
        <p:spPr>
          <a:xfrm rot="5400000">
            <a:off x="5459270" y="1750470"/>
            <a:ext cx="1124874" cy="640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26" name="Picture 2" descr="Nurse with syringe doing a doping injection to champion athlete, tiny people. doping test, performance-enhancing drugs, doping use in sport concept. pinkish coral bluevector isolated illustration Free Vector">
            <a:extLst>
              <a:ext uri="{FF2B5EF4-FFF2-40B4-BE49-F238E27FC236}">
                <a16:creationId xmlns:a16="http://schemas.microsoft.com/office/drawing/2014/main" id="{87166F39-B36D-4E7B-AFA3-55A78331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3586918"/>
            <a:ext cx="4427334" cy="29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202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Parallelogram 36"/>
          <p:cNvGrpSpPr/>
          <p:nvPr/>
        </p:nvGrpSpPr>
        <p:grpSpPr>
          <a:xfrm>
            <a:off x="67347" y="135551"/>
            <a:ext cx="2736394" cy="266613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07" name="Rectangle 110"/>
          <p:cNvGrpSpPr/>
          <p:nvPr/>
        </p:nvGrpSpPr>
        <p:grpSpPr>
          <a:xfrm>
            <a:off x="2563856" y="732423"/>
            <a:ext cx="7064288" cy="709333"/>
            <a:chOff x="-45722" y="261609"/>
            <a:chExt cx="7064286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-45722" y="261609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-2" y="354666"/>
              <a:ext cx="697284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kern="0" dirty="0">
                  <a:latin typeface="Calibri"/>
                  <a:cs typeface="Calibri"/>
                  <a:sym typeface="Calibri"/>
                </a:rPr>
                <a:t>Виды нарушений антидопинговых правил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5FC66-BC19-4ED1-8169-34FB733315FA}"/>
              </a:ext>
            </a:extLst>
          </p:cNvPr>
          <p:cNvSpPr txBox="1"/>
          <p:nvPr/>
        </p:nvSpPr>
        <p:spPr>
          <a:xfrm>
            <a:off x="2342322" y="1779331"/>
            <a:ext cx="821939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Наличие запрещенной субстанции в пробе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Использование или попытка использования запрещенной субстанции или метода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Уклонение, отказ или неявка на процедуру сдачи пробы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Нарушение порядка предоставления информации о местонахождении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Фальсификация или попытка фальсификации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Обладание запрещенной субстанцией или методом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Распространение или попытка распространения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Назначение или попытка назначения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Соучастие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Запрещенно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е сотрудничество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Воспрепятствование или преследование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0342272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24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825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6" name="TextBox 4"/>
          <p:cNvSpPr txBox="1"/>
          <p:nvPr/>
        </p:nvSpPr>
        <p:spPr>
          <a:xfrm>
            <a:off x="563385" y="1621123"/>
            <a:ext cx="6442000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/>
            </a:pP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Принцип </a:t>
            </a:r>
            <a:r>
              <a:rPr kumimoji="0" sz="3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«строгой ответственности»</a:t>
            </a: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  <a:b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 отвечает за все, что попадает в его организм!</a:t>
            </a:r>
          </a:p>
        </p:txBody>
      </p:sp>
      <p:grpSp>
        <p:nvGrpSpPr>
          <p:cNvPr id="829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827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28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830" name="Рисунок 3" descr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66" y="777896"/>
            <a:ext cx="3714751" cy="5257801"/>
          </a:xfrm>
          <a:prstGeom prst="rect">
            <a:avLst/>
          </a:prstGeom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grpSp>
        <p:nvGrpSpPr>
          <p:cNvPr id="833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31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32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9209E-5037-4D9A-BF68-5FB35C58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15" y="4302156"/>
            <a:ext cx="2212944" cy="22129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6" name="Прямоугольник 73"/>
          <p:cNvSpPr/>
          <p:nvPr/>
        </p:nvSpPr>
        <p:spPr>
          <a:xfrm>
            <a:off x="0" y="5640875"/>
            <a:ext cx="12192000" cy="1217126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7" name="Стрелка: вправо 56"/>
          <p:cNvSpPr/>
          <p:nvPr/>
        </p:nvSpPr>
        <p:spPr>
          <a:xfrm>
            <a:off x="514172" y="2494514"/>
            <a:ext cx="11163656" cy="10772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>
            <a:solidFill>
              <a:srgbClr val="00B050"/>
            </a:solidFill>
            <a:prstDash val="lg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8" name="TextBox 2"/>
          <p:cNvSpPr txBox="1"/>
          <p:nvPr/>
        </p:nvSpPr>
        <p:spPr>
          <a:xfrm>
            <a:off x="433958" y="763996"/>
            <a:ext cx="11344323" cy="4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каким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критериям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субстанции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методы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включаются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в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Запрещенный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список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839" name="TextBox 11"/>
          <p:cNvSpPr txBox="1"/>
          <p:nvPr/>
        </p:nvSpPr>
        <p:spPr>
          <a:xfrm>
            <a:off x="604925" y="4053473"/>
            <a:ext cx="2859396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Вред здоровью спортсмена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(1)</a:t>
            </a:r>
          </a:p>
        </p:txBody>
      </p:sp>
      <p:sp>
        <p:nvSpPr>
          <p:cNvPr id="840" name="TextBox 57"/>
          <p:cNvSpPr txBox="1"/>
          <p:nvPr/>
        </p:nvSpPr>
        <p:spPr>
          <a:xfrm>
            <a:off x="3655072" y="4079097"/>
            <a:ext cx="180248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Противоречие духу спорта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(2) </a:t>
            </a:r>
          </a:p>
        </p:txBody>
      </p:sp>
      <p:sp>
        <p:nvSpPr>
          <p:cNvPr id="841" name="TextBox 58"/>
          <p:cNvSpPr txBox="1"/>
          <p:nvPr/>
        </p:nvSpPr>
        <p:spPr>
          <a:xfrm>
            <a:off x="5852903" y="4079097"/>
            <a:ext cx="249484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Улучшение спортивных 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результатов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(3)</a:t>
            </a:r>
          </a:p>
        </p:txBody>
      </p:sp>
      <p:sp>
        <p:nvSpPr>
          <p:cNvPr id="842" name="TextBox 59"/>
          <p:cNvSpPr txBox="1"/>
          <p:nvPr/>
        </p:nvSpPr>
        <p:spPr>
          <a:xfrm>
            <a:off x="8451409" y="4053473"/>
            <a:ext cx="2631342" cy="1062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B050"/>
                </a:solidFill>
              </a:defRPr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Маскировка использования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других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запрещенных субстанций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 методов</a:t>
            </a:r>
          </a:p>
        </p:txBody>
      </p:sp>
      <p:pic>
        <p:nvPicPr>
          <p:cNvPr id="843" name="Picture Placeholder 38" descr="Picture Placeholder 38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185700" y="2160359"/>
            <a:ext cx="1697846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4" name="Picture Placeholder 39" descr="Picture Placeholder 39"/>
          <p:cNvPicPr>
            <a:picLocks noGrp="1" noChangeAspect="1"/>
          </p:cNvPicPr>
          <p:nvPr>
            <p:ph type="pic" idx="22"/>
          </p:nvPr>
        </p:nvPicPr>
        <p:blipFill>
          <a:blip r:embed="rId2"/>
          <a:stretch>
            <a:fillRect/>
          </a:stretch>
        </p:blipFill>
        <p:spPr>
          <a:xfrm>
            <a:off x="3707389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5" name="Picture Placeholder 40" descr="Picture Placeholder 40"/>
          <p:cNvPicPr>
            <a:picLocks noGrp="1" noChangeAspect="1"/>
          </p:cNvPicPr>
          <p:nvPr>
            <p:ph type="pic" idx="23"/>
          </p:nvPr>
        </p:nvPicPr>
        <p:blipFill>
          <a:blip r:embed="rId2"/>
          <a:stretch>
            <a:fillRect/>
          </a:stretch>
        </p:blipFill>
        <p:spPr>
          <a:xfrm>
            <a:off x="6244311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6" name="Picture Placeholder 41" descr="Picture Placeholder 41"/>
          <p:cNvPicPr>
            <a:picLocks noGrp="1" noChangeAspect="1"/>
          </p:cNvPicPr>
          <p:nvPr>
            <p:ph type="pic" idx="24"/>
          </p:nvPr>
        </p:nvPicPr>
        <p:blipFill>
          <a:blip r:embed="rId2"/>
          <a:stretch>
            <a:fillRect/>
          </a:stretch>
        </p:blipFill>
        <p:spPr>
          <a:xfrm>
            <a:off x="8831147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847" name="Прямоугольник 3"/>
          <p:cNvSpPr/>
          <p:nvPr/>
        </p:nvSpPr>
        <p:spPr>
          <a:xfrm>
            <a:off x="10678683" y="0"/>
            <a:ext cx="825060" cy="56708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4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16" y="2198052"/>
            <a:ext cx="1636080" cy="1660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612" y="2198053"/>
            <a:ext cx="1643123" cy="166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925" y="2203797"/>
            <a:ext cx="1678798" cy="165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322" y="2198052"/>
            <a:ext cx="1643498" cy="16601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4" name="Parallelogram 36"/>
          <p:cNvGrpSpPr/>
          <p:nvPr/>
        </p:nvGrpSpPr>
        <p:grpSpPr>
          <a:xfrm>
            <a:off x="250858" y="295331"/>
            <a:ext cx="2736394" cy="266613"/>
            <a:chOff x="0" y="0"/>
            <a:chExt cx="2736392" cy="266611"/>
          </a:xfrm>
        </p:grpSpPr>
        <p:sp>
          <p:nvSpPr>
            <p:cNvPr id="85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58" name="Group 10"/>
          <p:cNvGrpSpPr/>
          <p:nvPr/>
        </p:nvGrpSpPr>
        <p:grpSpPr>
          <a:xfrm>
            <a:off x="5818187" y="1618339"/>
            <a:ext cx="442740" cy="91651"/>
            <a:chOff x="0" y="0"/>
            <a:chExt cx="442738" cy="91650"/>
          </a:xfrm>
        </p:grpSpPr>
        <p:sp>
          <p:nvSpPr>
            <p:cNvPr id="85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59" name="TextBox 10"/>
          <p:cNvSpPr txBox="1"/>
          <p:nvPr/>
        </p:nvSpPr>
        <p:spPr>
          <a:xfrm>
            <a:off x="1054842" y="5765805"/>
            <a:ext cx="10228868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 выполнении минимум двух критериев (из первых трёх), субстанция попадает в запрещенный список</a:t>
            </a:r>
          </a:p>
        </p:txBody>
      </p:sp>
      <p:grpSp>
        <p:nvGrpSpPr>
          <p:cNvPr id="862" name="Group 17"/>
          <p:cNvGrpSpPr/>
          <p:nvPr/>
        </p:nvGrpSpPr>
        <p:grpSpPr>
          <a:xfrm>
            <a:off x="-643200" y="5644520"/>
            <a:ext cx="1966572" cy="1239425"/>
            <a:chOff x="0" y="0"/>
            <a:chExt cx="1966570" cy="1239423"/>
          </a:xfrm>
        </p:grpSpPr>
        <p:sp>
          <p:nvSpPr>
            <p:cNvPr id="860" name="Parallelogram 18"/>
            <p:cNvSpPr/>
            <p:nvPr/>
          </p:nvSpPr>
          <p:spPr>
            <a:xfrm flipH="1">
              <a:off x="794049" y="278870"/>
              <a:ext cx="1172522" cy="9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61" name="Parallelogram 19"/>
            <p:cNvSpPr/>
            <p:nvPr/>
          </p:nvSpPr>
          <p:spPr>
            <a:xfrm flipH="1">
              <a:off x="0" y="0"/>
              <a:ext cx="1172522" cy="9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63" name="Стрелка: влево-вправо 74"/>
          <p:cNvSpPr/>
          <p:nvPr/>
        </p:nvSpPr>
        <p:spPr>
          <a:xfrm>
            <a:off x="3050020" y="2858849"/>
            <a:ext cx="543428" cy="34116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64" name="Стрелка: влево-вправо 75"/>
          <p:cNvSpPr/>
          <p:nvPr/>
        </p:nvSpPr>
        <p:spPr>
          <a:xfrm>
            <a:off x="5574451" y="2858849"/>
            <a:ext cx="543428" cy="34116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ECEB7-6D20-43C5-9F23-9D829B64C6D1}"/>
              </a:ext>
            </a:extLst>
          </p:cNvPr>
          <p:cNvSpPr/>
          <p:nvPr/>
        </p:nvSpPr>
        <p:spPr>
          <a:xfrm>
            <a:off x="3340514" y="176953"/>
            <a:ext cx="5650076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78" name="Shape 1701" descr="Shape 17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39" y="855406"/>
            <a:ext cx="8434627" cy="7551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7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82" name="TextBox 5"/>
          <p:cNvSpPr txBox="1"/>
          <p:nvPr/>
        </p:nvSpPr>
        <p:spPr>
          <a:xfrm>
            <a:off x="3511017" y="249007"/>
            <a:ext cx="570599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Сервис для проверки препаратов </a:t>
            </a:r>
          </a:p>
        </p:txBody>
      </p:sp>
      <p:grpSp>
        <p:nvGrpSpPr>
          <p:cNvPr id="885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8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pic>
        <p:nvPicPr>
          <p:cNvPr id="886" name="Новая заметка.jpeg" descr="Новая замет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49" y="1322090"/>
            <a:ext cx="6752406" cy="3523965"/>
          </a:xfrm>
          <a:prstGeom prst="rect">
            <a:avLst/>
          </a:prstGeom>
          <a:ln w="12700">
            <a:miter lim="400000"/>
          </a:ln>
        </p:spPr>
      </p:pic>
      <p:sp>
        <p:nvSpPr>
          <p:cNvPr id="887" name="Текст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88" name="Заголовок 1"/>
          <p:cNvSpPr txBox="1"/>
          <p:nvPr/>
        </p:nvSpPr>
        <p:spPr>
          <a:xfrm>
            <a:off x="4639747" y="3714362"/>
            <a:ext cx="2912506" cy="5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sz="3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 </a:t>
            </a:r>
            <a:r>
              <a:rPr kumimoji="0" sz="38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 Light"/>
                <a:cs typeface="Calibri Light"/>
                <a:sym typeface="Calibri Light"/>
                <a:hlinkClick r:id="rId4"/>
              </a:rPr>
              <a:t>list.rusada.ru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41473-64B0-4523-AE83-9B94F3994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65" y="2815628"/>
            <a:ext cx="1579682" cy="1579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Parallelogram 36"/>
          <p:cNvGrpSpPr/>
          <p:nvPr/>
        </p:nvGrpSpPr>
        <p:grpSpPr>
          <a:xfrm>
            <a:off x="67347" y="135551"/>
            <a:ext cx="2736394" cy="266613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07" name="Rectangle 110"/>
          <p:cNvGrpSpPr/>
          <p:nvPr/>
        </p:nvGrpSpPr>
        <p:grpSpPr>
          <a:xfrm>
            <a:off x="2563856" y="732423"/>
            <a:ext cx="7064288" cy="709333"/>
            <a:chOff x="-45722" y="261609"/>
            <a:chExt cx="7064286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-45722" y="261609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-2" y="354666"/>
              <a:ext cx="697284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Что делать</a:t>
              </a:r>
              <a:r>
                <a:rPr lang="ru-RU" sz="2800" kern="0" dirty="0">
                  <a:latin typeface="Calibri"/>
                  <a:cs typeface="Calibri"/>
                  <a:sym typeface="Calibri"/>
                </a:rPr>
                <a:t>, если ваш ребенок заболел?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5FC66-BC19-4ED1-8169-34FB733315FA}"/>
              </a:ext>
            </a:extLst>
          </p:cNvPr>
          <p:cNvSpPr txBox="1"/>
          <p:nvPr/>
        </p:nvSpPr>
        <p:spPr>
          <a:xfrm>
            <a:off x="7600424" y="2379262"/>
            <a:ext cx="82193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заниматься 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самолечением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7BDC8-B605-452B-96B2-92FB3204D5CF}"/>
              </a:ext>
            </a:extLst>
          </p:cNvPr>
          <p:cNvSpPr txBox="1"/>
          <p:nvPr/>
        </p:nvSpPr>
        <p:spPr>
          <a:xfrm>
            <a:off x="7600424" y="3778432"/>
            <a:ext cx="4228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Проконсультироваться с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врачом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02982-92A4-40B8-97EB-1292328BE542}"/>
              </a:ext>
            </a:extLst>
          </p:cNvPr>
          <p:cNvSpPr txBox="1"/>
          <p:nvPr/>
        </p:nvSpPr>
        <p:spPr>
          <a:xfrm>
            <a:off x="2152972" y="5969037"/>
            <a:ext cx="85706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Проверить назначенные лекарственные препараты </a:t>
            </a: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 list.rusada.ru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A4CF5C-2F21-4CB7-AFDC-18E0DE84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1" y="1963584"/>
            <a:ext cx="5193135" cy="34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160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ECEB7-6D20-43C5-9F23-9D829B64C6D1}"/>
              </a:ext>
            </a:extLst>
          </p:cNvPr>
          <p:cNvSpPr/>
          <p:nvPr/>
        </p:nvSpPr>
        <p:spPr>
          <a:xfrm>
            <a:off x="3566939" y="242472"/>
            <a:ext cx="5650076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8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7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82" name="TextBox 5"/>
          <p:cNvSpPr txBox="1"/>
          <p:nvPr/>
        </p:nvSpPr>
        <p:spPr>
          <a:xfrm>
            <a:off x="3511017" y="249007"/>
            <a:ext cx="57059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Последствия допинга</a:t>
            </a:r>
          </a:p>
        </p:txBody>
      </p:sp>
      <p:grpSp>
        <p:nvGrpSpPr>
          <p:cNvPr id="885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8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887" name="Текст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B1A91E-45BC-499A-A579-D125EC0F0375}"/>
              </a:ext>
            </a:extLst>
          </p:cNvPr>
          <p:cNvSpPr txBox="1">
            <a:spLocks/>
          </p:cNvSpPr>
          <p:nvPr/>
        </p:nvSpPr>
        <p:spPr>
          <a:xfrm>
            <a:off x="632521" y="3302000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+mj-lt"/>
              </a:rPr>
              <a:t>Наносит вред здоровью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4F3BA8-268F-4939-B206-1132B7424E3F}"/>
              </a:ext>
            </a:extLst>
          </p:cNvPr>
          <p:cNvSpPr txBox="1">
            <a:spLocks/>
          </p:cNvSpPr>
          <p:nvPr/>
        </p:nvSpPr>
        <p:spPr>
          <a:xfrm>
            <a:off x="7802117" y="3553098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+mj-lt"/>
              </a:rPr>
              <a:t>Лишает свободы выбора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45E04A7-274C-4FEA-9A00-ED342ABAAB69}"/>
              </a:ext>
            </a:extLst>
          </p:cNvPr>
          <p:cNvSpPr txBox="1">
            <a:spLocks/>
          </p:cNvSpPr>
          <p:nvPr/>
        </p:nvSpPr>
        <p:spPr>
          <a:xfrm>
            <a:off x="6019695" y="4730354"/>
            <a:ext cx="465400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indent="0" algn="ctr">
              <a:buNone/>
              <a:defRPr/>
            </a:pPr>
            <a:r>
              <a:rPr lang="ru-RU" sz="2400" dirty="0">
                <a:highlight>
                  <a:srgbClr val="000000">
                    <a:alpha val="0"/>
                  </a:srgbClr>
                </a:highlight>
                <a:latin typeface="+mj-lt"/>
              </a:rPr>
              <a:t>Переносит идеологию обмана на другие сферы общественной жизни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F230800-D1D6-4C1B-95BE-9FD4A12E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22" y="4284132"/>
            <a:ext cx="3431841" cy="22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F03DC-9C87-4227-A804-591214656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" y="1161572"/>
            <a:ext cx="3812655" cy="2114832"/>
          </a:xfrm>
          <a:prstGeom prst="rect">
            <a:avLst/>
          </a:prstGeom>
        </p:spPr>
      </p:pic>
      <p:pic>
        <p:nvPicPr>
          <p:cNvPr id="6148" name="Picture 4" descr="Практикум «Человек Выбирающий. Судьба и свобода выбора» — Вход свободный">
            <a:extLst>
              <a:ext uri="{FF2B5EF4-FFF2-40B4-BE49-F238E27FC236}">
                <a16:creationId xmlns:a16="http://schemas.microsoft.com/office/drawing/2014/main" id="{4F2F25BB-6890-4DC4-BE15-B65B7AF93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/>
          <a:stretch/>
        </p:blipFill>
        <p:spPr bwMode="auto">
          <a:xfrm>
            <a:off x="7802117" y="1335103"/>
            <a:ext cx="3331480" cy="21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472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62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3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467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8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70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69E0-890B-493C-B162-B59CAA614348}"/>
              </a:ext>
            </a:extLst>
          </p:cNvPr>
          <p:cNvSpPr txBox="1"/>
          <p:nvPr/>
        </p:nvSpPr>
        <p:spPr>
          <a:xfrm>
            <a:off x="3670388" y="1219793"/>
            <a:ext cx="51579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Персонал спортсмена</a:t>
            </a:r>
          </a:p>
        </p:txBody>
      </p:sp>
      <p:sp>
        <p:nvSpPr>
          <p:cNvPr id="15" name="Google Shape;1185;p53">
            <a:extLst>
              <a:ext uri="{FF2B5EF4-FFF2-40B4-BE49-F238E27FC236}">
                <a16:creationId xmlns:a16="http://schemas.microsoft.com/office/drawing/2014/main" id="{F83F9C63-0C29-434E-BE5A-F8635C32E051}"/>
              </a:ext>
            </a:extLst>
          </p:cNvPr>
          <p:cNvSpPr/>
          <p:nvPr/>
        </p:nvSpPr>
        <p:spPr>
          <a:xfrm>
            <a:off x="5256618" y="2571370"/>
            <a:ext cx="1617260" cy="1609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056233-E689-4B46-ADDB-8D25EDFF2EB5}"/>
              </a:ext>
            </a:extLst>
          </p:cNvPr>
          <p:cNvSpPr txBox="1"/>
          <p:nvPr/>
        </p:nvSpPr>
        <p:spPr>
          <a:xfrm>
            <a:off x="5247367" y="3135629"/>
            <a:ext cx="169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</a:t>
            </a:r>
          </a:p>
        </p:txBody>
      </p:sp>
      <p:sp>
        <p:nvSpPr>
          <p:cNvPr id="37" name="Google Shape;1185;p53">
            <a:extLst>
              <a:ext uri="{FF2B5EF4-FFF2-40B4-BE49-F238E27FC236}">
                <a16:creationId xmlns:a16="http://schemas.microsoft.com/office/drawing/2014/main" id="{DEF3410E-E95D-4A90-99A0-3199E7BD739D}"/>
              </a:ext>
            </a:extLst>
          </p:cNvPr>
          <p:cNvSpPr/>
          <p:nvPr/>
        </p:nvSpPr>
        <p:spPr>
          <a:xfrm>
            <a:off x="5705416" y="84571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6FAAA-F824-4C8F-8C18-A79F220AC469}"/>
              </a:ext>
            </a:extLst>
          </p:cNvPr>
          <p:cNvSpPr txBox="1"/>
          <p:nvPr/>
        </p:nvSpPr>
        <p:spPr>
          <a:xfrm>
            <a:off x="5769063" y="1149117"/>
            <a:ext cx="103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Тренеры</a:t>
            </a:r>
          </a:p>
        </p:txBody>
      </p:sp>
      <p:sp>
        <p:nvSpPr>
          <p:cNvPr id="39" name="Google Shape;1185;p53">
            <a:extLst>
              <a:ext uri="{FF2B5EF4-FFF2-40B4-BE49-F238E27FC236}">
                <a16:creationId xmlns:a16="http://schemas.microsoft.com/office/drawing/2014/main" id="{BC968A74-6E10-42C6-A517-BFF9C2CAB2EC}"/>
              </a:ext>
            </a:extLst>
          </p:cNvPr>
          <p:cNvSpPr/>
          <p:nvPr/>
        </p:nvSpPr>
        <p:spPr>
          <a:xfrm>
            <a:off x="3909525" y="115345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A863B-5807-49D2-9564-2907D1DB6CB7}"/>
              </a:ext>
            </a:extLst>
          </p:cNvPr>
          <p:cNvSpPr txBox="1"/>
          <p:nvPr/>
        </p:nvSpPr>
        <p:spPr>
          <a:xfrm>
            <a:off x="3952701" y="1459403"/>
            <a:ext cx="110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Родители</a:t>
            </a:r>
          </a:p>
        </p:txBody>
      </p:sp>
      <p:sp>
        <p:nvSpPr>
          <p:cNvPr id="40" name="Google Shape;1185;p53">
            <a:extLst>
              <a:ext uri="{FF2B5EF4-FFF2-40B4-BE49-F238E27FC236}">
                <a16:creationId xmlns:a16="http://schemas.microsoft.com/office/drawing/2014/main" id="{5FB2A5D4-7A06-430C-B754-CBEA5FD0550A}"/>
              </a:ext>
            </a:extLst>
          </p:cNvPr>
          <p:cNvSpPr/>
          <p:nvPr/>
        </p:nvSpPr>
        <p:spPr>
          <a:xfrm>
            <a:off x="3126453" y="240421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1" name="Google Shape;1185;p53">
            <a:extLst>
              <a:ext uri="{FF2B5EF4-FFF2-40B4-BE49-F238E27FC236}">
                <a16:creationId xmlns:a16="http://schemas.microsoft.com/office/drawing/2014/main" id="{84B5261C-42C0-4618-A8CF-B91CBF5B3F9A}"/>
              </a:ext>
            </a:extLst>
          </p:cNvPr>
          <p:cNvSpPr/>
          <p:nvPr/>
        </p:nvSpPr>
        <p:spPr>
          <a:xfrm>
            <a:off x="3315421" y="3836003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2" name="Google Shape;1185;p53">
            <a:extLst>
              <a:ext uri="{FF2B5EF4-FFF2-40B4-BE49-F238E27FC236}">
                <a16:creationId xmlns:a16="http://schemas.microsoft.com/office/drawing/2014/main" id="{39119B72-3F21-450E-864A-C32C3C6BB218}"/>
              </a:ext>
            </a:extLst>
          </p:cNvPr>
          <p:cNvSpPr/>
          <p:nvPr/>
        </p:nvSpPr>
        <p:spPr>
          <a:xfrm>
            <a:off x="4785964" y="4862298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3" name="Google Shape;1185;p53">
            <a:extLst>
              <a:ext uri="{FF2B5EF4-FFF2-40B4-BE49-F238E27FC236}">
                <a16:creationId xmlns:a16="http://schemas.microsoft.com/office/drawing/2014/main" id="{3AF7E3D0-E566-4506-8C51-E1E5C12374B5}"/>
              </a:ext>
            </a:extLst>
          </p:cNvPr>
          <p:cNvSpPr/>
          <p:nvPr/>
        </p:nvSpPr>
        <p:spPr>
          <a:xfrm>
            <a:off x="6944633" y="4634732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4" name="Google Shape;1185;p53">
            <a:extLst>
              <a:ext uri="{FF2B5EF4-FFF2-40B4-BE49-F238E27FC236}">
                <a16:creationId xmlns:a16="http://schemas.microsoft.com/office/drawing/2014/main" id="{FF0DC211-4871-4FA5-BEA0-E2198B1F145A}"/>
              </a:ext>
            </a:extLst>
          </p:cNvPr>
          <p:cNvSpPr/>
          <p:nvPr/>
        </p:nvSpPr>
        <p:spPr>
          <a:xfrm>
            <a:off x="7409622" y="1706414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5" name="Google Shape;1185;p53">
            <a:extLst>
              <a:ext uri="{FF2B5EF4-FFF2-40B4-BE49-F238E27FC236}">
                <a16:creationId xmlns:a16="http://schemas.microsoft.com/office/drawing/2014/main" id="{81F032DD-0BC5-45BC-A8AF-8218BCED2914}"/>
              </a:ext>
            </a:extLst>
          </p:cNvPr>
          <p:cNvSpPr/>
          <p:nvPr/>
        </p:nvSpPr>
        <p:spPr>
          <a:xfrm>
            <a:off x="7855072" y="3195552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AE203-81DA-469F-9968-03BFE346181D}"/>
              </a:ext>
            </a:extLst>
          </p:cNvPr>
          <p:cNvSpPr txBox="1"/>
          <p:nvPr/>
        </p:nvSpPr>
        <p:spPr>
          <a:xfrm>
            <a:off x="3141939" y="2755457"/>
            <a:ext cx="117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Спонсоры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6A34FB-DAFF-4194-8D3F-8F046E30FC53}"/>
              </a:ext>
            </a:extLst>
          </p:cNvPr>
          <p:cNvSpPr txBox="1"/>
          <p:nvPr/>
        </p:nvSpPr>
        <p:spPr>
          <a:xfrm>
            <a:off x="3416774" y="4143738"/>
            <a:ext cx="89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Агенты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A53A7-1720-4537-82FF-C80F279292A7}"/>
              </a:ext>
            </a:extLst>
          </p:cNvPr>
          <p:cNvSpPr txBox="1"/>
          <p:nvPr/>
        </p:nvSpPr>
        <p:spPr>
          <a:xfrm>
            <a:off x="4929478" y="5229320"/>
            <a:ext cx="80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Врачи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7D7651-1BE9-4B99-AC1E-27950BB1607C}"/>
              </a:ext>
            </a:extLst>
          </p:cNvPr>
          <p:cNvSpPr txBox="1"/>
          <p:nvPr/>
        </p:nvSpPr>
        <p:spPr>
          <a:xfrm>
            <a:off x="6802339" y="4932024"/>
            <a:ext cx="13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Спортивные функционеры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DB537-69FC-4D59-9952-834B7BB9074B}"/>
              </a:ext>
            </a:extLst>
          </p:cNvPr>
          <p:cNvSpPr txBox="1"/>
          <p:nvPr/>
        </p:nvSpPr>
        <p:spPr>
          <a:xfrm>
            <a:off x="7943069" y="3519310"/>
            <a:ext cx="97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Фанаты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AB361B-DAB9-48E1-AA56-D2969B528FCF}"/>
              </a:ext>
            </a:extLst>
          </p:cNvPr>
          <p:cNvSpPr txBox="1"/>
          <p:nvPr/>
        </p:nvSpPr>
        <p:spPr>
          <a:xfrm>
            <a:off x="7399133" y="2074520"/>
            <a:ext cx="123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Соперники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36B2C3F-0F55-4852-AD40-588DD3E88415}"/>
              </a:ext>
            </a:extLst>
          </p:cNvPr>
          <p:cNvCxnSpPr>
            <a:cxnSpLocks/>
          </p:cNvCxnSpPr>
          <p:nvPr/>
        </p:nvCxnSpPr>
        <p:spPr>
          <a:xfrm flipV="1">
            <a:off x="4518553" y="3786984"/>
            <a:ext cx="638494" cy="2860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B342F2F-2DA4-469A-99DB-922BD44CC543}"/>
              </a:ext>
            </a:extLst>
          </p:cNvPr>
          <p:cNvCxnSpPr>
            <a:cxnSpLocks/>
          </p:cNvCxnSpPr>
          <p:nvPr/>
        </p:nvCxnSpPr>
        <p:spPr>
          <a:xfrm>
            <a:off x="4356649" y="2985424"/>
            <a:ext cx="728450" cy="631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026A774A-6F4D-42F6-B54D-D833B483BBE8}"/>
              </a:ext>
            </a:extLst>
          </p:cNvPr>
          <p:cNvCxnSpPr>
            <a:cxnSpLocks/>
          </p:cNvCxnSpPr>
          <p:nvPr/>
        </p:nvCxnSpPr>
        <p:spPr>
          <a:xfrm>
            <a:off x="4888603" y="2163272"/>
            <a:ext cx="464988" cy="4282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6FF6FAD-25DD-477A-A672-0847DFC5A5C4}"/>
              </a:ext>
            </a:extLst>
          </p:cNvPr>
          <p:cNvCxnSpPr>
            <a:cxnSpLocks/>
          </p:cNvCxnSpPr>
          <p:nvPr/>
        </p:nvCxnSpPr>
        <p:spPr>
          <a:xfrm flipH="1">
            <a:off x="6165339" y="1938677"/>
            <a:ext cx="27681" cy="5620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C3FE3A19-44A4-4F21-BB43-E2D76AA17634}"/>
              </a:ext>
            </a:extLst>
          </p:cNvPr>
          <p:cNvCxnSpPr>
            <a:cxnSpLocks/>
          </p:cNvCxnSpPr>
          <p:nvPr/>
        </p:nvCxnSpPr>
        <p:spPr>
          <a:xfrm flipV="1">
            <a:off x="5513033" y="4229261"/>
            <a:ext cx="215207" cy="5634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F2DB52DD-797D-4074-A298-C21AE138E431}"/>
              </a:ext>
            </a:extLst>
          </p:cNvPr>
          <p:cNvCxnSpPr>
            <a:cxnSpLocks/>
          </p:cNvCxnSpPr>
          <p:nvPr/>
        </p:nvCxnSpPr>
        <p:spPr>
          <a:xfrm flipH="1">
            <a:off x="6729724" y="2443683"/>
            <a:ext cx="550087" cy="3503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B0C07ADF-02F1-468D-907B-CDF3127A90D6}"/>
              </a:ext>
            </a:extLst>
          </p:cNvPr>
          <p:cNvCxnSpPr>
            <a:cxnSpLocks/>
          </p:cNvCxnSpPr>
          <p:nvPr/>
        </p:nvCxnSpPr>
        <p:spPr>
          <a:xfrm flipH="1" flipV="1">
            <a:off x="6638680" y="4046451"/>
            <a:ext cx="484695" cy="5882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2A9F90A9-E08C-4CE9-83CA-C22119C7BAFC}"/>
              </a:ext>
            </a:extLst>
          </p:cNvPr>
          <p:cNvCxnSpPr>
            <a:cxnSpLocks/>
          </p:cNvCxnSpPr>
          <p:nvPr/>
        </p:nvCxnSpPr>
        <p:spPr>
          <a:xfrm flipH="1" flipV="1">
            <a:off x="6984335" y="3410347"/>
            <a:ext cx="799982" cy="1089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91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626</Words>
  <Application>Microsoft Office PowerPoint</Application>
  <PresentationFormat>Широкоэкранный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Helvetica Neue</vt:lpstr>
      <vt:lpstr>Lato Light</vt:lpstr>
      <vt:lpstr>Open Sans</vt:lpstr>
      <vt:lpstr>Wingdings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Капанадзе Елизавета Петровна</cp:lastModifiedBy>
  <cp:revision>30</cp:revision>
  <dcterms:created xsi:type="dcterms:W3CDTF">2021-04-16T06:33:14Z</dcterms:created>
  <dcterms:modified xsi:type="dcterms:W3CDTF">2021-09-24T12:28:17Z</dcterms:modified>
</cp:coreProperties>
</file>